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0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71" autoAdjust="0"/>
    <p:restoredTop sz="94660"/>
  </p:normalViewPr>
  <p:slideViewPr>
    <p:cSldViewPr snapToGrid="0" showGuides="1">
      <p:cViewPr varScale="1">
        <p:scale>
          <a:sx n="120" d="100"/>
          <a:sy n="120" d="100"/>
        </p:scale>
        <p:origin x="1170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D1BC8-3F0F-414F-ACCC-0BB46551969B}" type="datetimeFigureOut">
              <a:rPr lang="ko-KR" altLang="en-US" smtClean="0"/>
              <a:t>2024-09-24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3A0AB-98A7-4ABA-8BFA-868A07B297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413829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D1BC8-3F0F-414F-ACCC-0BB46551969B}" type="datetimeFigureOut">
              <a:rPr lang="ko-KR" altLang="en-US" smtClean="0"/>
              <a:t>2024-09-24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3A0AB-98A7-4ABA-8BFA-868A07B297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025538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D1BC8-3F0F-414F-ACCC-0BB46551969B}" type="datetimeFigureOut">
              <a:rPr lang="ko-KR" altLang="en-US" smtClean="0"/>
              <a:t>2024-09-24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3A0AB-98A7-4ABA-8BFA-868A07B297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01886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D1BC8-3F0F-414F-ACCC-0BB46551969B}" type="datetimeFigureOut">
              <a:rPr lang="ko-KR" altLang="en-US" smtClean="0"/>
              <a:t>2024-09-24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3A0AB-98A7-4ABA-8BFA-868A07B297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782017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D1BC8-3F0F-414F-ACCC-0BB46551969B}" type="datetimeFigureOut">
              <a:rPr lang="ko-KR" altLang="en-US" smtClean="0"/>
              <a:t>2024-09-24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3A0AB-98A7-4ABA-8BFA-868A07B297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784974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D1BC8-3F0F-414F-ACCC-0BB46551969B}" type="datetimeFigureOut">
              <a:rPr lang="ko-KR" altLang="en-US" smtClean="0"/>
              <a:t>2024-09-24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3A0AB-98A7-4ABA-8BFA-868A07B297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451131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D1BC8-3F0F-414F-ACCC-0BB46551969B}" type="datetimeFigureOut">
              <a:rPr lang="ko-KR" altLang="en-US" smtClean="0"/>
              <a:t>2024-09-24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3A0AB-98A7-4ABA-8BFA-868A07B297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806319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D1BC8-3F0F-414F-ACCC-0BB46551969B}" type="datetimeFigureOut">
              <a:rPr lang="ko-KR" altLang="en-US" smtClean="0"/>
              <a:t>2024-09-24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3A0AB-98A7-4ABA-8BFA-868A07B297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019270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D1BC8-3F0F-414F-ACCC-0BB46551969B}" type="datetimeFigureOut">
              <a:rPr lang="ko-KR" altLang="en-US" smtClean="0"/>
              <a:t>2024-09-24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3A0AB-98A7-4ABA-8BFA-868A07B297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077138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D1BC8-3F0F-414F-ACCC-0BB46551969B}" type="datetimeFigureOut">
              <a:rPr lang="ko-KR" altLang="en-US" smtClean="0"/>
              <a:t>2024-09-24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3A0AB-98A7-4ABA-8BFA-868A07B297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156932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D1BC8-3F0F-414F-ACCC-0BB46551969B}" type="datetimeFigureOut">
              <a:rPr lang="ko-KR" altLang="en-US" smtClean="0"/>
              <a:t>2024-09-24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3A0AB-98A7-4ABA-8BFA-868A07B297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683960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BD1BC8-3F0F-414F-ACCC-0BB46551969B}" type="datetimeFigureOut">
              <a:rPr lang="ko-KR" altLang="en-US" smtClean="0"/>
              <a:t>2024-09-24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73A0AB-98A7-4ABA-8BFA-868A07B297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135347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3495573" y="2666521"/>
            <a:ext cx="4985697" cy="64713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7F5E9FD9-17E7-46B4-A61F-7124666A79A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0312" y="104680"/>
            <a:ext cx="1643176" cy="46666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FE4650A-BDB8-4053-B7A5-A2A869E582E4}"/>
              </a:ext>
            </a:extLst>
          </p:cNvPr>
          <p:cNvSpPr txBox="1"/>
          <p:nvPr/>
        </p:nvSpPr>
        <p:spPr bwMode="auto">
          <a:xfrm>
            <a:off x="147160" y="124746"/>
            <a:ext cx="9078458" cy="40011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2000" b="1" spc="-150" dirty="0">
                <a:solidFill>
                  <a:schemeClr val="accent3">
                    <a:lumMod val="50000"/>
                  </a:schemeClr>
                </a:solidFill>
              </a:rPr>
              <a:t>2025 </a:t>
            </a:r>
            <a:r>
              <a:rPr lang="zh-CN" altLang="en-US" sz="2000" b="1" spc="-15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altLang="zh-CN" sz="2000" b="1" spc="-150" dirty="0">
                <a:solidFill>
                  <a:schemeClr val="accent3">
                    <a:lumMod val="50000"/>
                  </a:schemeClr>
                </a:solidFill>
              </a:rPr>
              <a:t>Spring Admission – Form of Portfolio</a:t>
            </a:r>
            <a:endParaRPr kumimoji="0" lang="ko-KR" altLang="en-US" sz="2000" b="1" spc="-150" dirty="0">
              <a:solidFill>
                <a:schemeClr val="accent3">
                  <a:lumMod val="50000"/>
                </a:schemeClr>
              </a:solidFill>
            </a:endParaRPr>
          </a:p>
        </p:txBody>
      </p:sp>
      <p:cxnSp>
        <p:nvCxnSpPr>
          <p:cNvPr id="6" name="직선 연결선 5">
            <a:extLst>
              <a:ext uri="{FF2B5EF4-FFF2-40B4-BE49-F238E27FC236}">
                <a16:creationId xmlns:a16="http://schemas.microsoft.com/office/drawing/2014/main" id="{56F88973-9206-4C91-A989-640B75E3BBCE}"/>
              </a:ext>
            </a:extLst>
          </p:cNvPr>
          <p:cNvCxnSpPr/>
          <p:nvPr/>
        </p:nvCxnSpPr>
        <p:spPr>
          <a:xfrm>
            <a:off x="179512" y="620688"/>
            <a:ext cx="8784976" cy="0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7FE4650A-BDB8-4053-B7A5-A2A869E582E4}"/>
              </a:ext>
            </a:extLst>
          </p:cNvPr>
          <p:cNvSpPr txBox="1"/>
          <p:nvPr/>
        </p:nvSpPr>
        <p:spPr bwMode="auto">
          <a:xfrm>
            <a:off x="3590224" y="1162670"/>
            <a:ext cx="5553776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b="1" spc="-150" dirty="0">
                <a:solidFill>
                  <a:srgbClr val="FF0000"/>
                </a:solidFill>
              </a:rPr>
              <a:t>Application </a:t>
            </a:r>
            <a:r>
              <a:rPr lang="en-US" altLang="zh-CN" b="1" spc="-150" dirty="0" err="1">
                <a:solidFill>
                  <a:srgbClr val="FF0000"/>
                </a:solidFill>
              </a:rPr>
              <a:t>Number_Major</a:t>
            </a:r>
            <a:r>
              <a:rPr lang="en-US" altLang="zh-CN" b="1" spc="-150" dirty="0">
                <a:solidFill>
                  <a:srgbClr val="FF0000"/>
                </a:solidFill>
              </a:rPr>
              <a:t>(Korean)_Name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400" spc="-150" dirty="0">
                <a:solidFill>
                  <a:schemeClr val="accent3">
                    <a:lumMod val="50000"/>
                  </a:schemeClr>
                </a:solidFill>
              </a:rPr>
              <a:t>(</a:t>
            </a:r>
            <a:r>
              <a:rPr lang="ko-KR" altLang="en-US" sz="1400" spc="-150" dirty="0">
                <a:solidFill>
                  <a:schemeClr val="accent3">
                    <a:lumMod val="50000"/>
                  </a:schemeClr>
                </a:solidFill>
              </a:rPr>
              <a:t>★</a:t>
            </a:r>
            <a:r>
              <a:rPr lang="en-US" altLang="ko-KR" sz="1400" spc="-150" dirty="0">
                <a:solidFill>
                  <a:schemeClr val="accent3">
                    <a:lumMod val="50000"/>
                  </a:schemeClr>
                </a:solidFill>
              </a:rPr>
              <a:t>Please refer to your own  test identification slip)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zh-CN" sz="1200" spc="-150" dirty="0">
              <a:solidFill>
                <a:schemeClr val="accent3">
                  <a:lumMod val="50000"/>
                </a:scheme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zh-CN" sz="1200" spc="-150" dirty="0">
                <a:solidFill>
                  <a:schemeClr val="accent3">
                    <a:lumMod val="50000"/>
                  </a:schemeClr>
                </a:solidFill>
              </a:rPr>
              <a:t>For example</a:t>
            </a:r>
            <a:r>
              <a:rPr kumimoji="0" lang="zh-CN" altLang="en-US" sz="1400" spc="-150" dirty="0">
                <a:solidFill>
                  <a:schemeClr val="accent3">
                    <a:lumMod val="50000"/>
                  </a:schemeClr>
                </a:solidFill>
              </a:rPr>
              <a:t>：</a:t>
            </a:r>
            <a:r>
              <a:rPr kumimoji="0" lang="en-US" altLang="zh-CN" sz="1400" spc="-150" dirty="0">
                <a:solidFill>
                  <a:schemeClr val="accent3">
                    <a:lumMod val="50000"/>
                  </a:schemeClr>
                </a:solidFill>
              </a:rPr>
              <a:t>911190050_</a:t>
            </a:r>
            <a:r>
              <a:rPr lang="ko-KR" altLang="en-US" sz="1400" spc="-150" dirty="0">
                <a:solidFill>
                  <a:schemeClr val="accent3">
                    <a:lumMod val="50000"/>
                  </a:schemeClr>
                </a:solidFill>
              </a:rPr>
              <a:t>디자인학부</a:t>
            </a:r>
            <a:r>
              <a:rPr lang="en-US" altLang="ko-KR" sz="1400" spc="-150" dirty="0">
                <a:solidFill>
                  <a:schemeClr val="accent3">
                    <a:lumMod val="50000"/>
                  </a:schemeClr>
                </a:solidFill>
              </a:rPr>
              <a:t>(</a:t>
            </a:r>
            <a:r>
              <a:rPr lang="ko-KR" altLang="en-US" sz="1400" spc="-150" dirty="0">
                <a:solidFill>
                  <a:schemeClr val="accent3">
                    <a:lumMod val="50000"/>
                  </a:schemeClr>
                </a:solidFill>
              </a:rPr>
              <a:t>시각디자인</a:t>
            </a:r>
            <a:r>
              <a:rPr lang="en-US" altLang="ko-KR" sz="1400" spc="-150" dirty="0">
                <a:solidFill>
                  <a:schemeClr val="accent3">
                    <a:lumMod val="50000"/>
                  </a:schemeClr>
                </a:solidFill>
              </a:rPr>
              <a:t>)</a:t>
            </a:r>
            <a:r>
              <a:rPr kumimoji="0" lang="en-US" altLang="ko-KR" sz="1400" spc="-150" dirty="0">
                <a:solidFill>
                  <a:schemeClr val="accent3">
                    <a:lumMod val="50000"/>
                  </a:schemeClr>
                </a:solidFill>
              </a:rPr>
              <a:t>_</a:t>
            </a:r>
            <a:r>
              <a:rPr lang="en-US" altLang="ko-KR" sz="1400" spc="-150" dirty="0">
                <a:solidFill>
                  <a:schemeClr val="accent3">
                    <a:lumMod val="50000"/>
                  </a:schemeClr>
                </a:solidFill>
              </a:rPr>
              <a:t>Alice</a:t>
            </a:r>
            <a:endParaRPr kumimoji="0" lang="en-US" altLang="ko-KR" sz="1400" spc="-150" dirty="0">
              <a:solidFill>
                <a:schemeClr val="accent3">
                  <a:lumMod val="50000"/>
                </a:scheme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400" spc="-150" dirty="0">
                <a:solidFill>
                  <a:schemeClr val="accent3">
                    <a:lumMod val="50000"/>
                  </a:schemeClr>
                </a:solidFill>
              </a:rPr>
              <a:t>                                  921164090_</a:t>
            </a:r>
            <a:r>
              <a:rPr lang="ko-KR" altLang="en-US" sz="1400" spc="-150" dirty="0">
                <a:solidFill>
                  <a:schemeClr val="accent3">
                    <a:lumMod val="50000"/>
                  </a:schemeClr>
                </a:solidFill>
              </a:rPr>
              <a:t>디자인공예학과</a:t>
            </a:r>
            <a:r>
              <a:rPr lang="en-US" altLang="ko-KR" sz="1400" spc="-150" dirty="0">
                <a:solidFill>
                  <a:schemeClr val="accent3">
                    <a:lumMod val="50000"/>
                  </a:schemeClr>
                </a:solidFill>
              </a:rPr>
              <a:t>(</a:t>
            </a:r>
            <a:r>
              <a:rPr lang="ko-KR" altLang="en-US" sz="1400" spc="-150" dirty="0">
                <a:solidFill>
                  <a:schemeClr val="accent3">
                    <a:lumMod val="50000"/>
                  </a:schemeClr>
                </a:solidFill>
              </a:rPr>
              <a:t>시각디자인</a:t>
            </a:r>
            <a:r>
              <a:rPr lang="en-US" altLang="ko-KR" sz="1400" spc="-150" dirty="0">
                <a:solidFill>
                  <a:schemeClr val="accent3">
                    <a:lumMod val="50000"/>
                  </a:schemeClr>
                </a:solidFill>
              </a:rPr>
              <a:t>)_Tom Brown</a:t>
            </a:r>
            <a:endParaRPr kumimoji="0" lang="ko-KR" altLang="en-US" sz="1400" spc="-15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FE4650A-BDB8-4053-B7A5-A2A869E582E4}"/>
              </a:ext>
            </a:extLst>
          </p:cNvPr>
          <p:cNvSpPr txBox="1"/>
          <p:nvPr/>
        </p:nvSpPr>
        <p:spPr bwMode="auto">
          <a:xfrm>
            <a:off x="155181" y="652532"/>
            <a:ext cx="1866124" cy="4001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2000" b="1" spc="-150" dirty="0">
                <a:solidFill>
                  <a:schemeClr val="accent3">
                    <a:lumMod val="50000"/>
                  </a:schemeClr>
                </a:solidFill>
              </a:rPr>
              <a:t>MUST_KNOW</a:t>
            </a:r>
            <a:endParaRPr kumimoji="0" lang="ko-KR" altLang="en-US" sz="2000" b="1" spc="-15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FE4650A-BDB8-4053-B7A5-A2A869E582E4}"/>
              </a:ext>
            </a:extLst>
          </p:cNvPr>
          <p:cNvSpPr txBox="1"/>
          <p:nvPr/>
        </p:nvSpPr>
        <p:spPr bwMode="auto">
          <a:xfrm>
            <a:off x="1797893" y="1560261"/>
            <a:ext cx="134796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2400" b="1" spc="-150" dirty="0">
                <a:solidFill>
                  <a:schemeClr val="accent3">
                    <a:lumMod val="50000"/>
                  </a:schemeClr>
                </a:solidFill>
              </a:rPr>
              <a:t>File Name</a:t>
            </a:r>
            <a:endParaRPr kumimoji="0" lang="ko-KR" altLang="en-US" sz="2400" b="1" spc="-15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FE4650A-BDB8-4053-B7A5-A2A869E582E4}"/>
              </a:ext>
            </a:extLst>
          </p:cNvPr>
          <p:cNvSpPr txBox="1"/>
          <p:nvPr/>
        </p:nvSpPr>
        <p:spPr bwMode="auto">
          <a:xfrm>
            <a:off x="1058779" y="4215229"/>
            <a:ext cx="208708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2400" b="1" spc="-150" dirty="0">
                <a:solidFill>
                  <a:schemeClr val="accent3">
                    <a:lumMod val="50000"/>
                  </a:schemeClr>
                </a:solidFill>
              </a:rPr>
              <a:t>Announcements</a:t>
            </a:r>
            <a:endParaRPr kumimoji="0" lang="ko-KR" altLang="en-US" sz="2400" b="1" spc="-15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FE4650A-BDB8-4053-B7A5-A2A869E582E4}"/>
              </a:ext>
            </a:extLst>
          </p:cNvPr>
          <p:cNvSpPr txBox="1"/>
          <p:nvPr/>
        </p:nvSpPr>
        <p:spPr bwMode="auto">
          <a:xfrm>
            <a:off x="3495573" y="2666521"/>
            <a:ext cx="5374264" cy="390876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pc="-150" dirty="0"/>
              <a:t>When submitting, </a:t>
            </a:r>
            <a:r>
              <a:rPr lang="en-US" altLang="zh-CN" b="1" spc="-150" dirty="0">
                <a:solidFill>
                  <a:srgbClr val="FF0000"/>
                </a:solidFill>
              </a:rPr>
              <a:t>please delete this page </a:t>
            </a:r>
            <a:r>
              <a:rPr lang="en-US" altLang="zh-CN" spc="-150" dirty="0"/>
              <a:t>and submit your own portfolio from the next page.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zh-CN" spc="-150" dirty="0">
              <a:solidFill>
                <a:schemeClr val="accent3">
                  <a:lumMod val="50000"/>
                </a:scheme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pc="-150" dirty="0">
                <a:solidFill>
                  <a:schemeClr val="accent3">
                    <a:lumMod val="50000"/>
                  </a:schemeClr>
                </a:solidFill>
              </a:rPr>
              <a:t>Please comply with the submission method and form.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zh-CN" spc="-150" dirty="0">
              <a:solidFill>
                <a:schemeClr val="accent3">
                  <a:lumMod val="50000"/>
                </a:scheme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pc="-150" dirty="0">
                <a:solidFill>
                  <a:schemeClr val="accent3">
                    <a:lumMod val="50000"/>
                  </a:schemeClr>
                </a:solidFill>
              </a:rPr>
              <a:t>You can submit </a:t>
            </a:r>
            <a:r>
              <a:rPr lang="en-US" altLang="zh-CN" b="1" spc="-150" dirty="0">
                <a:solidFill>
                  <a:srgbClr val="FF0000"/>
                </a:solidFill>
              </a:rPr>
              <a:t>up to 10 pages </a:t>
            </a:r>
            <a:r>
              <a:rPr lang="en-US" altLang="zh-CN" spc="-150" dirty="0">
                <a:solidFill>
                  <a:schemeClr val="accent3">
                    <a:lumMod val="50000"/>
                  </a:schemeClr>
                </a:solidFill>
              </a:rPr>
              <a:t>outside of the first page.</a:t>
            </a:r>
          </a:p>
          <a:p>
            <a:pPr>
              <a:defRPr/>
            </a:pPr>
            <a:r>
              <a:rPr lang="en-US" altLang="ko-KR" sz="1400" spc="-150" dirty="0">
                <a:solidFill>
                  <a:schemeClr val="accent3">
                    <a:lumMod val="50000"/>
                  </a:schemeClr>
                </a:solidFill>
              </a:rPr>
              <a:t>(</a:t>
            </a:r>
            <a:r>
              <a:rPr lang="ko-KR" altLang="en-US" sz="1400" spc="-150" dirty="0">
                <a:solidFill>
                  <a:schemeClr val="accent3">
                    <a:lumMod val="50000"/>
                  </a:schemeClr>
                </a:solidFill>
              </a:rPr>
              <a:t>★</a:t>
            </a:r>
            <a:r>
              <a:rPr lang="en-US" altLang="ko-KR" sz="1400" spc="-150" dirty="0">
                <a:solidFill>
                  <a:schemeClr val="accent3">
                    <a:lumMod val="50000"/>
                  </a:schemeClr>
                </a:solidFill>
              </a:rPr>
              <a:t>The excess page will be deleted.)</a:t>
            </a:r>
            <a:endParaRPr lang="en-US" altLang="zh-CN" sz="1400" spc="-150" dirty="0">
              <a:solidFill>
                <a:schemeClr val="accent3">
                  <a:lumMod val="50000"/>
                </a:scheme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zh-CN" spc="-150" dirty="0">
              <a:solidFill>
                <a:schemeClr val="accent3">
                  <a:lumMod val="50000"/>
                </a:scheme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pc="-150" dirty="0">
                <a:solidFill>
                  <a:schemeClr val="accent3">
                    <a:lumMod val="50000"/>
                  </a:schemeClr>
                </a:solidFill>
              </a:rPr>
              <a:t>The file must </a:t>
            </a:r>
            <a:r>
              <a:rPr lang="en-US" altLang="zh-CN" b="1" spc="-150" dirty="0">
                <a:solidFill>
                  <a:srgbClr val="FF0000"/>
                </a:solidFill>
              </a:rPr>
              <a:t>not exceed 50MB</a:t>
            </a:r>
            <a:r>
              <a:rPr lang="en-US" altLang="zh-CN" spc="-150" dirty="0">
                <a:solidFill>
                  <a:schemeClr val="accent3">
                    <a:lumMod val="50000"/>
                  </a:schemeClr>
                </a:solidFill>
              </a:rPr>
              <a:t> in size.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zh-CN" spc="-150" dirty="0">
              <a:solidFill>
                <a:schemeClr val="accent3">
                  <a:lumMod val="50000"/>
                </a:scheme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pc="-150" dirty="0">
                <a:solidFill>
                  <a:schemeClr val="accent3">
                    <a:lumMod val="50000"/>
                  </a:schemeClr>
                </a:solidFill>
              </a:rPr>
              <a:t>Please upload the </a:t>
            </a:r>
            <a:r>
              <a:rPr lang="en-US" altLang="zh-CN" spc="-150" dirty="0">
                <a:solidFill>
                  <a:srgbClr val="FF0000"/>
                </a:solidFill>
              </a:rPr>
              <a:t>PDF file</a:t>
            </a:r>
            <a:r>
              <a:rPr lang="en-US" altLang="zh-CN" spc="-150" dirty="0">
                <a:solidFill>
                  <a:schemeClr val="accent3">
                    <a:lumMod val="50000"/>
                  </a:schemeClr>
                </a:solidFill>
              </a:rPr>
              <a:t>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zh-CN" spc="-150" dirty="0">
              <a:solidFill>
                <a:schemeClr val="accent3">
                  <a:lumMod val="50000"/>
                </a:scheme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b="1" spc="-150" dirty="0">
                <a:solidFill>
                  <a:srgbClr val="FF0000"/>
                </a:solidFill>
              </a:rPr>
              <a:t>For videos</a:t>
            </a:r>
            <a:r>
              <a:rPr lang="en-US" altLang="zh-CN" spc="-150" dirty="0">
                <a:solidFill>
                  <a:schemeClr val="accent3">
                    <a:lumMod val="50000"/>
                  </a:schemeClr>
                </a:solidFill>
              </a:rPr>
              <a:t>, please capture the main screen and submit it in </a:t>
            </a:r>
            <a:r>
              <a:rPr lang="en-US" altLang="zh-CN" b="1" spc="-150" dirty="0">
                <a:solidFill>
                  <a:srgbClr val="FF0000"/>
                </a:solidFill>
              </a:rPr>
              <a:t>image </a:t>
            </a:r>
            <a:r>
              <a:rPr lang="en-US" altLang="zh-CN" spc="-150" dirty="0">
                <a:solidFill>
                  <a:schemeClr val="accent3">
                    <a:lumMod val="50000"/>
                  </a:schemeClr>
                </a:solidFill>
              </a:rPr>
              <a:t>format.</a:t>
            </a:r>
          </a:p>
        </p:txBody>
      </p:sp>
      <p:sp>
        <p:nvSpPr>
          <p:cNvPr id="13" name="직사각형 12"/>
          <p:cNvSpPr/>
          <p:nvPr/>
        </p:nvSpPr>
        <p:spPr>
          <a:xfrm>
            <a:off x="3291840" y="1232033"/>
            <a:ext cx="57752" cy="1155032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직사각형 13"/>
          <p:cNvSpPr/>
          <p:nvPr/>
        </p:nvSpPr>
        <p:spPr>
          <a:xfrm>
            <a:off x="3291840" y="2752825"/>
            <a:ext cx="57752" cy="3724977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0078538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>
            <a:extLst>
              <a:ext uri="{FF2B5EF4-FFF2-40B4-BE49-F238E27FC236}">
                <a16:creationId xmlns:a16="http://schemas.microsoft.com/office/drawing/2014/main" id="{F7DAE968-8712-45BF-B533-B6D2347B4BB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0312" y="104680"/>
            <a:ext cx="1643176" cy="466662"/>
          </a:xfrm>
          <a:prstGeom prst="rect">
            <a:avLst/>
          </a:prstGeom>
        </p:spPr>
      </p:pic>
      <p:cxnSp>
        <p:nvCxnSpPr>
          <p:cNvPr id="5" name="직선 연결선 4">
            <a:extLst>
              <a:ext uri="{FF2B5EF4-FFF2-40B4-BE49-F238E27FC236}">
                <a16:creationId xmlns:a16="http://schemas.microsoft.com/office/drawing/2014/main" id="{B29152A0-693A-4F70-A46C-A05034C9F7A6}"/>
              </a:ext>
            </a:extLst>
          </p:cNvPr>
          <p:cNvCxnSpPr/>
          <p:nvPr/>
        </p:nvCxnSpPr>
        <p:spPr>
          <a:xfrm>
            <a:off x="179512" y="620688"/>
            <a:ext cx="878497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직사각형 6">
            <a:extLst>
              <a:ext uri="{FF2B5EF4-FFF2-40B4-BE49-F238E27FC236}">
                <a16:creationId xmlns:a16="http://schemas.microsoft.com/office/drawing/2014/main" id="{12D76886-971C-4015-8C29-B4AE1580AA4D}"/>
              </a:ext>
            </a:extLst>
          </p:cNvPr>
          <p:cNvSpPr/>
          <p:nvPr/>
        </p:nvSpPr>
        <p:spPr>
          <a:xfrm>
            <a:off x="179512" y="954355"/>
            <a:ext cx="400659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400" b="1" dirty="0" err="1"/>
              <a:t>작품명</a:t>
            </a:r>
            <a:r>
              <a:rPr lang="en-US" altLang="ko-KR" sz="1400" b="1" dirty="0"/>
              <a:t>(Title):</a:t>
            </a:r>
          </a:p>
          <a:p>
            <a:r>
              <a:rPr lang="ko-KR" altLang="en-US" sz="1400" b="1" dirty="0" err="1"/>
              <a:t>제작연도</a:t>
            </a:r>
            <a:r>
              <a:rPr lang="en-US" altLang="ko-KR" sz="1400" b="1" dirty="0"/>
              <a:t>(Production year):</a:t>
            </a:r>
            <a:endParaRPr lang="ko-KR" altLang="en-US" sz="1400" b="1" dirty="0"/>
          </a:p>
        </p:txBody>
      </p:sp>
      <p:sp>
        <p:nvSpPr>
          <p:cNvPr id="6" name="직사각형 5">
            <a:extLst>
              <a:ext uri="{FF2B5EF4-FFF2-40B4-BE49-F238E27FC236}">
                <a16:creationId xmlns:a16="http://schemas.microsoft.com/office/drawing/2014/main" id="{A23A1F2F-A443-42D5-B191-48EF919D7C94}"/>
              </a:ext>
            </a:extLst>
          </p:cNvPr>
          <p:cNvSpPr/>
          <p:nvPr/>
        </p:nvSpPr>
        <p:spPr>
          <a:xfrm>
            <a:off x="120512" y="205189"/>
            <a:ext cx="212910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sz="1400" b="1" spc="-150" dirty="0"/>
              <a:t>대학원 입시 </a:t>
            </a:r>
            <a:r>
              <a:rPr lang="en-US" altLang="ko-KR" sz="1400" b="1" spc="-150" dirty="0"/>
              <a:t>[</a:t>
            </a:r>
            <a:r>
              <a:rPr lang="ko-KR" altLang="en-US" sz="1400" b="1" spc="-150" dirty="0"/>
              <a:t>포트폴리오</a:t>
            </a:r>
            <a:r>
              <a:rPr lang="en-US" altLang="ko-KR" sz="1400" b="1" spc="-150" dirty="0"/>
              <a:t>]  </a:t>
            </a:r>
            <a:r>
              <a:rPr lang="en-US" altLang="ko-KR" sz="1400" b="1" spc="-150" dirty="0">
                <a:solidFill>
                  <a:srgbClr val="FF0000"/>
                </a:solidFill>
              </a:rPr>
              <a:t>⑦ </a:t>
            </a:r>
            <a:endParaRPr lang="ko-KR" altLang="en-US" sz="1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89383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>
            <a:extLst>
              <a:ext uri="{FF2B5EF4-FFF2-40B4-BE49-F238E27FC236}">
                <a16:creationId xmlns:a16="http://schemas.microsoft.com/office/drawing/2014/main" id="{F7DAE968-8712-45BF-B533-B6D2347B4BB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0312" y="104680"/>
            <a:ext cx="1643176" cy="466662"/>
          </a:xfrm>
          <a:prstGeom prst="rect">
            <a:avLst/>
          </a:prstGeom>
        </p:spPr>
      </p:pic>
      <p:cxnSp>
        <p:nvCxnSpPr>
          <p:cNvPr id="5" name="직선 연결선 4">
            <a:extLst>
              <a:ext uri="{FF2B5EF4-FFF2-40B4-BE49-F238E27FC236}">
                <a16:creationId xmlns:a16="http://schemas.microsoft.com/office/drawing/2014/main" id="{B29152A0-693A-4F70-A46C-A05034C9F7A6}"/>
              </a:ext>
            </a:extLst>
          </p:cNvPr>
          <p:cNvCxnSpPr/>
          <p:nvPr/>
        </p:nvCxnSpPr>
        <p:spPr>
          <a:xfrm>
            <a:off x="179512" y="620688"/>
            <a:ext cx="878497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직사각형 6">
            <a:extLst>
              <a:ext uri="{FF2B5EF4-FFF2-40B4-BE49-F238E27FC236}">
                <a16:creationId xmlns:a16="http://schemas.microsoft.com/office/drawing/2014/main" id="{12D76886-971C-4015-8C29-B4AE1580AA4D}"/>
              </a:ext>
            </a:extLst>
          </p:cNvPr>
          <p:cNvSpPr/>
          <p:nvPr/>
        </p:nvSpPr>
        <p:spPr>
          <a:xfrm>
            <a:off x="179512" y="954355"/>
            <a:ext cx="400659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400" b="1" dirty="0" err="1"/>
              <a:t>작품명</a:t>
            </a:r>
            <a:r>
              <a:rPr lang="en-US" altLang="ko-KR" sz="1400" b="1" dirty="0"/>
              <a:t>(Title):</a:t>
            </a:r>
          </a:p>
          <a:p>
            <a:r>
              <a:rPr lang="ko-KR" altLang="en-US" sz="1400" b="1" dirty="0" err="1"/>
              <a:t>제작연도</a:t>
            </a:r>
            <a:r>
              <a:rPr lang="en-US" altLang="ko-KR" sz="1400" b="1" dirty="0"/>
              <a:t>(Production year):</a:t>
            </a:r>
            <a:endParaRPr lang="ko-KR" altLang="en-US" sz="1400" b="1" dirty="0"/>
          </a:p>
        </p:txBody>
      </p:sp>
      <p:sp>
        <p:nvSpPr>
          <p:cNvPr id="6" name="직사각형 5">
            <a:extLst>
              <a:ext uri="{FF2B5EF4-FFF2-40B4-BE49-F238E27FC236}">
                <a16:creationId xmlns:a16="http://schemas.microsoft.com/office/drawing/2014/main" id="{F4F2568F-8480-496D-9F0F-B2D69C7790EA}"/>
              </a:ext>
            </a:extLst>
          </p:cNvPr>
          <p:cNvSpPr/>
          <p:nvPr/>
        </p:nvSpPr>
        <p:spPr>
          <a:xfrm>
            <a:off x="120512" y="205189"/>
            <a:ext cx="212910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sz="1400" b="1" spc="-150" dirty="0"/>
              <a:t>대학원 입시 </a:t>
            </a:r>
            <a:r>
              <a:rPr lang="en-US" altLang="ko-KR" sz="1400" b="1" spc="-150" dirty="0"/>
              <a:t>[</a:t>
            </a:r>
            <a:r>
              <a:rPr lang="ko-KR" altLang="en-US" sz="1400" b="1" spc="-150" dirty="0"/>
              <a:t>포트폴리오</a:t>
            </a:r>
            <a:r>
              <a:rPr lang="en-US" altLang="ko-KR" sz="1400" b="1" spc="-150" dirty="0"/>
              <a:t>]  </a:t>
            </a:r>
            <a:r>
              <a:rPr lang="en-US" altLang="ko-KR" sz="1400" b="1" spc="-150" dirty="0">
                <a:solidFill>
                  <a:srgbClr val="FF0000"/>
                </a:solidFill>
              </a:rPr>
              <a:t>⑧ </a:t>
            </a:r>
            <a:endParaRPr lang="ko-KR" altLang="en-US" sz="1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975178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>
            <a:extLst>
              <a:ext uri="{FF2B5EF4-FFF2-40B4-BE49-F238E27FC236}">
                <a16:creationId xmlns:a16="http://schemas.microsoft.com/office/drawing/2014/main" id="{F7DAE968-8712-45BF-B533-B6D2347B4BB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0312" y="104680"/>
            <a:ext cx="1643176" cy="466662"/>
          </a:xfrm>
          <a:prstGeom prst="rect">
            <a:avLst/>
          </a:prstGeom>
        </p:spPr>
      </p:pic>
      <p:cxnSp>
        <p:nvCxnSpPr>
          <p:cNvPr id="5" name="직선 연결선 4">
            <a:extLst>
              <a:ext uri="{FF2B5EF4-FFF2-40B4-BE49-F238E27FC236}">
                <a16:creationId xmlns:a16="http://schemas.microsoft.com/office/drawing/2014/main" id="{B29152A0-693A-4F70-A46C-A05034C9F7A6}"/>
              </a:ext>
            </a:extLst>
          </p:cNvPr>
          <p:cNvCxnSpPr/>
          <p:nvPr/>
        </p:nvCxnSpPr>
        <p:spPr>
          <a:xfrm>
            <a:off x="179512" y="620688"/>
            <a:ext cx="878497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직사각형 6">
            <a:extLst>
              <a:ext uri="{FF2B5EF4-FFF2-40B4-BE49-F238E27FC236}">
                <a16:creationId xmlns:a16="http://schemas.microsoft.com/office/drawing/2014/main" id="{12D76886-971C-4015-8C29-B4AE1580AA4D}"/>
              </a:ext>
            </a:extLst>
          </p:cNvPr>
          <p:cNvSpPr/>
          <p:nvPr/>
        </p:nvSpPr>
        <p:spPr>
          <a:xfrm>
            <a:off x="179512" y="954355"/>
            <a:ext cx="400659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400" b="1" dirty="0" err="1"/>
              <a:t>작품명</a:t>
            </a:r>
            <a:r>
              <a:rPr lang="en-US" altLang="ko-KR" sz="1400" b="1" dirty="0"/>
              <a:t>(Title):</a:t>
            </a:r>
          </a:p>
          <a:p>
            <a:r>
              <a:rPr lang="ko-KR" altLang="en-US" sz="1400" b="1" dirty="0" err="1"/>
              <a:t>제작연도</a:t>
            </a:r>
            <a:r>
              <a:rPr lang="en-US" altLang="ko-KR" sz="1400" b="1" dirty="0"/>
              <a:t>(Production year):</a:t>
            </a:r>
            <a:endParaRPr lang="ko-KR" altLang="en-US" sz="1400" b="1" dirty="0"/>
          </a:p>
        </p:txBody>
      </p:sp>
      <p:sp>
        <p:nvSpPr>
          <p:cNvPr id="6" name="직사각형 5">
            <a:extLst>
              <a:ext uri="{FF2B5EF4-FFF2-40B4-BE49-F238E27FC236}">
                <a16:creationId xmlns:a16="http://schemas.microsoft.com/office/drawing/2014/main" id="{A566289A-1E15-4999-81A0-D242A6C371BC}"/>
              </a:ext>
            </a:extLst>
          </p:cNvPr>
          <p:cNvSpPr/>
          <p:nvPr/>
        </p:nvSpPr>
        <p:spPr>
          <a:xfrm>
            <a:off x="120512" y="205189"/>
            <a:ext cx="212910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sz="1400" b="1" spc="-150" dirty="0"/>
              <a:t>대학원 입시 </a:t>
            </a:r>
            <a:r>
              <a:rPr lang="en-US" altLang="ko-KR" sz="1400" b="1" spc="-150" dirty="0"/>
              <a:t>[</a:t>
            </a:r>
            <a:r>
              <a:rPr lang="ko-KR" altLang="en-US" sz="1400" b="1" spc="-150" dirty="0"/>
              <a:t>포트폴리오</a:t>
            </a:r>
            <a:r>
              <a:rPr lang="en-US" altLang="ko-KR" sz="1400" b="1" spc="-150" dirty="0"/>
              <a:t>]  </a:t>
            </a:r>
            <a:r>
              <a:rPr lang="en-US" altLang="ko-KR" sz="1400" b="1" spc="-150" dirty="0">
                <a:solidFill>
                  <a:srgbClr val="FF0000"/>
                </a:solidFill>
              </a:rPr>
              <a:t>⑨ </a:t>
            </a:r>
            <a:endParaRPr lang="ko-KR" altLang="en-US" sz="1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273417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>
            <a:extLst>
              <a:ext uri="{FF2B5EF4-FFF2-40B4-BE49-F238E27FC236}">
                <a16:creationId xmlns:a16="http://schemas.microsoft.com/office/drawing/2014/main" id="{F7DAE968-8712-45BF-B533-B6D2347B4BB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0312" y="104680"/>
            <a:ext cx="1643176" cy="466662"/>
          </a:xfrm>
          <a:prstGeom prst="rect">
            <a:avLst/>
          </a:prstGeom>
        </p:spPr>
      </p:pic>
      <p:cxnSp>
        <p:nvCxnSpPr>
          <p:cNvPr id="5" name="직선 연결선 4">
            <a:extLst>
              <a:ext uri="{FF2B5EF4-FFF2-40B4-BE49-F238E27FC236}">
                <a16:creationId xmlns:a16="http://schemas.microsoft.com/office/drawing/2014/main" id="{B29152A0-693A-4F70-A46C-A05034C9F7A6}"/>
              </a:ext>
            </a:extLst>
          </p:cNvPr>
          <p:cNvCxnSpPr/>
          <p:nvPr/>
        </p:nvCxnSpPr>
        <p:spPr>
          <a:xfrm>
            <a:off x="179512" y="620688"/>
            <a:ext cx="878497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직사각형 6">
            <a:extLst>
              <a:ext uri="{FF2B5EF4-FFF2-40B4-BE49-F238E27FC236}">
                <a16:creationId xmlns:a16="http://schemas.microsoft.com/office/drawing/2014/main" id="{12D76886-971C-4015-8C29-B4AE1580AA4D}"/>
              </a:ext>
            </a:extLst>
          </p:cNvPr>
          <p:cNvSpPr/>
          <p:nvPr/>
        </p:nvSpPr>
        <p:spPr>
          <a:xfrm>
            <a:off x="179512" y="954355"/>
            <a:ext cx="400659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400" b="1" dirty="0" err="1"/>
              <a:t>작품명</a:t>
            </a:r>
            <a:r>
              <a:rPr lang="en-US" altLang="ko-KR" sz="1400" b="1" dirty="0"/>
              <a:t>(Title):</a:t>
            </a:r>
          </a:p>
          <a:p>
            <a:r>
              <a:rPr lang="ko-KR" altLang="en-US" sz="1400" b="1" dirty="0" err="1"/>
              <a:t>제작연도</a:t>
            </a:r>
            <a:r>
              <a:rPr lang="en-US" altLang="ko-KR" sz="1400" b="1" dirty="0"/>
              <a:t>(Production year):</a:t>
            </a:r>
            <a:endParaRPr lang="ko-KR" altLang="en-US" sz="1400" b="1" dirty="0"/>
          </a:p>
        </p:txBody>
      </p:sp>
      <p:sp>
        <p:nvSpPr>
          <p:cNvPr id="6" name="직사각형 5">
            <a:extLst>
              <a:ext uri="{FF2B5EF4-FFF2-40B4-BE49-F238E27FC236}">
                <a16:creationId xmlns:a16="http://schemas.microsoft.com/office/drawing/2014/main" id="{5E9B8BD8-8B33-4C9B-ACB6-3FB23AF9A0BF}"/>
              </a:ext>
            </a:extLst>
          </p:cNvPr>
          <p:cNvSpPr/>
          <p:nvPr/>
        </p:nvSpPr>
        <p:spPr>
          <a:xfrm>
            <a:off x="120512" y="205189"/>
            <a:ext cx="212910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sz="1400" b="1" spc="-150" dirty="0"/>
              <a:t>대학원 입시 </a:t>
            </a:r>
            <a:r>
              <a:rPr lang="en-US" altLang="ko-KR" sz="1400" b="1" spc="-150" dirty="0"/>
              <a:t>[</a:t>
            </a:r>
            <a:r>
              <a:rPr lang="ko-KR" altLang="en-US" sz="1400" b="1" spc="-150" dirty="0"/>
              <a:t>포트폴리오</a:t>
            </a:r>
            <a:r>
              <a:rPr lang="en-US" altLang="ko-KR" sz="1400" b="1" spc="-150" dirty="0"/>
              <a:t>]  </a:t>
            </a:r>
            <a:r>
              <a:rPr lang="en-US" altLang="ko-KR" sz="1400" b="1" spc="-150" dirty="0">
                <a:solidFill>
                  <a:srgbClr val="FF0000"/>
                </a:solidFill>
              </a:rPr>
              <a:t>⑩ </a:t>
            </a:r>
            <a:endParaRPr lang="ko-KR" altLang="en-US" sz="1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38081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3590224" y="3086125"/>
            <a:ext cx="4194759" cy="34287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7F5E9FD9-17E7-46B4-A61F-7124666A79A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0312" y="104680"/>
            <a:ext cx="1643176" cy="46666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FE4650A-BDB8-4053-B7A5-A2A869E582E4}"/>
              </a:ext>
            </a:extLst>
          </p:cNvPr>
          <p:cNvSpPr txBox="1"/>
          <p:nvPr/>
        </p:nvSpPr>
        <p:spPr bwMode="auto">
          <a:xfrm>
            <a:off x="147160" y="124746"/>
            <a:ext cx="9078458" cy="40011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2000" b="1" spc="-150" dirty="0">
                <a:solidFill>
                  <a:schemeClr val="accent3">
                    <a:lumMod val="50000"/>
                  </a:schemeClr>
                </a:solidFill>
              </a:rPr>
              <a:t>2025</a:t>
            </a:r>
            <a:r>
              <a:rPr lang="zh-CN" altLang="en-US" sz="2000" b="1" spc="-150" dirty="0">
                <a:solidFill>
                  <a:schemeClr val="accent3">
                    <a:lumMod val="50000"/>
                  </a:schemeClr>
                </a:solidFill>
              </a:rPr>
              <a:t>春季大学院留学生入学：提交作品集指导</a:t>
            </a:r>
            <a:endParaRPr kumimoji="0" lang="ko-KR" altLang="en-US" sz="2000" b="1" spc="-150" dirty="0">
              <a:solidFill>
                <a:schemeClr val="accent3">
                  <a:lumMod val="50000"/>
                </a:schemeClr>
              </a:solidFill>
            </a:endParaRPr>
          </a:p>
        </p:txBody>
      </p:sp>
      <p:cxnSp>
        <p:nvCxnSpPr>
          <p:cNvPr id="6" name="직선 연결선 5">
            <a:extLst>
              <a:ext uri="{FF2B5EF4-FFF2-40B4-BE49-F238E27FC236}">
                <a16:creationId xmlns:a16="http://schemas.microsoft.com/office/drawing/2014/main" id="{56F88973-9206-4C91-A989-640B75E3BBCE}"/>
              </a:ext>
            </a:extLst>
          </p:cNvPr>
          <p:cNvCxnSpPr/>
          <p:nvPr/>
        </p:nvCxnSpPr>
        <p:spPr>
          <a:xfrm>
            <a:off x="179512" y="620688"/>
            <a:ext cx="8784976" cy="0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7FE4650A-BDB8-4053-B7A5-A2A869E582E4}"/>
              </a:ext>
            </a:extLst>
          </p:cNvPr>
          <p:cNvSpPr txBox="1"/>
          <p:nvPr/>
        </p:nvSpPr>
        <p:spPr bwMode="auto">
          <a:xfrm>
            <a:off x="3590224" y="1441803"/>
            <a:ext cx="4446872" cy="12311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b="1" spc="-150" dirty="0">
                <a:solidFill>
                  <a:srgbClr val="FF0000"/>
                </a:solidFill>
              </a:rPr>
              <a:t>考号</a:t>
            </a:r>
            <a:r>
              <a:rPr lang="en-US" altLang="zh-CN" b="1" spc="-150" dirty="0">
                <a:solidFill>
                  <a:srgbClr val="FF0000"/>
                </a:solidFill>
              </a:rPr>
              <a:t>_</a:t>
            </a:r>
            <a:r>
              <a:rPr lang="zh-CN" altLang="en-US" b="1" spc="-150" dirty="0">
                <a:solidFill>
                  <a:srgbClr val="FF0000"/>
                </a:solidFill>
              </a:rPr>
              <a:t>学科名</a:t>
            </a:r>
            <a:r>
              <a:rPr lang="en-US" altLang="zh-CN" b="1" spc="-150" dirty="0">
                <a:solidFill>
                  <a:srgbClr val="FF0000"/>
                </a:solidFill>
              </a:rPr>
              <a:t>(</a:t>
            </a:r>
            <a:r>
              <a:rPr lang="zh-CN" altLang="en-US" b="1" spc="-150" dirty="0">
                <a:solidFill>
                  <a:srgbClr val="FF0000"/>
                </a:solidFill>
              </a:rPr>
              <a:t>韩文</a:t>
            </a:r>
            <a:r>
              <a:rPr lang="en-US" altLang="zh-CN" b="1" spc="-150" dirty="0">
                <a:solidFill>
                  <a:srgbClr val="FF0000"/>
                </a:solidFill>
              </a:rPr>
              <a:t>)_</a:t>
            </a:r>
            <a:r>
              <a:rPr lang="zh-CN" altLang="en-US" b="1" spc="-150" dirty="0">
                <a:solidFill>
                  <a:srgbClr val="FF0000"/>
                </a:solidFill>
              </a:rPr>
              <a:t>姓名</a:t>
            </a:r>
            <a:r>
              <a:rPr lang="en-US" altLang="zh-CN" b="1" spc="-150" dirty="0">
                <a:solidFill>
                  <a:srgbClr val="FF0000"/>
                </a:solidFill>
              </a:rPr>
              <a:t>(</a:t>
            </a:r>
            <a:r>
              <a:rPr lang="zh-CN" altLang="en-US" b="1" spc="-150" dirty="0">
                <a:solidFill>
                  <a:srgbClr val="FF0000"/>
                </a:solidFill>
              </a:rPr>
              <a:t>护照上姓名</a:t>
            </a:r>
            <a:r>
              <a:rPr lang="en-US" altLang="zh-CN" b="1" spc="-150" dirty="0">
                <a:solidFill>
                  <a:srgbClr val="FF0000"/>
                </a:solidFill>
              </a:rPr>
              <a:t>)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400" spc="-150" dirty="0">
                <a:solidFill>
                  <a:schemeClr val="accent3">
                    <a:lumMod val="50000"/>
                  </a:schemeClr>
                </a:solidFill>
              </a:rPr>
              <a:t>(</a:t>
            </a:r>
            <a:r>
              <a:rPr lang="ko-KR" altLang="en-US" sz="1400" spc="-150" dirty="0">
                <a:solidFill>
                  <a:schemeClr val="accent3">
                    <a:lumMod val="50000"/>
                  </a:schemeClr>
                </a:solidFill>
              </a:rPr>
              <a:t>★</a:t>
            </a:r>
            <a:r>
              <a:rPr lang="zh-CN" altLang="en-US" sz="1400" spc="-150" dirty="0">
                <a:solidFill>
                  <a:schemeClr val="accent3">
                    <a:lumMod val="50000"/>
                  </a:schemeClr>
                </a:solidFill>
              </a:rPr>
              <a:t>请参考准考证上的信息，填写文件名即可</a:t>
            </a:r>
            <a:r>
              <a:rPr lang="en-US" altLang="ko-KR" sz="1400" spc="-150" dirty="0">
                <a:solidFill>
                  <a:schemeClr val="accent3">
                    <a:lumMod val="50000"/>
                  </a:schemeClr>
                </a:solidFill>
              </a:rPr>
              <a:t>)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ko-KR" sz="1200" spc="-150" dirty="0">
              <a:solidFill>
                <a:schemeClr val="accent3">
                  <a:lumMod val="50000"/>
                </a:scheme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zh-CN" altLang="en-US" sz="1400" spc="-150" dirty="0">
                <a:solidFill>
                  <a:schemeClr val="accent3">
                    <a:lumMod val="50000"/>
                  </a:schemeClr>
                </a:solidFill>
              </a:rPr>
              <a:t>如：</a:t>
            </a:r>
            <a:r>
              <a:rPr kumimoji="0" lang="en-US" altLang="zh-CN" sz="1400" spc="-150" dirty="0">
                <a:solidFill>
                  <a:schemeClr val="accent3">
                    <a:lumMod val="50000"/>
                  </a:schemeClr>
                </a:solidFill>
              </a:rPr>
              <a:t>911190050_</a:t>
            </a:r>
            <a:r>
              <a:rPr lang="ko-KR" altLang="en-US" sz="1400" spc="-150" dirty="0">
                <a:solidFill>
                  <a:schemeClr val="accent3">
                    <a:lumMod val="50000"/>
                  </a:schemeClr>
                </a:solidFill>
              </a:rPr>
              <a:t>디자인학부</a:t>
            </a:r>
            <a:r>
              <a:rPr lang="en-US" altLang="ko-KR" sz="1400" spc="-150" dirty="0">
                <a:solidFill>
                  <a:schemeClr val="accent3">
                    <a:lumMod val="50000"/>
                  </a:schemeClr>
                </a:solidFill>
              </a:rPr>
              <a:t>(</a:t>
            </a:r>
            <a:r>
              <a:rPr lang="ko-KR" altLang="en-US" sz="1400" spc="-150" dirty="0">
                <a:solidFill>
                  <a:schemeClr val="accent3">
                    <a:lumMod val="50000"/>
                  </a:schemeClr>
                </a:solidFill>
              </a:rPr>
              <a:t>시각디자인</a:t>
            </a:r>
            <a:r>
              <a:rPr lang="en-US" altLang="ko-KR" sz="1400" spc="-150" dirty="0">
                <a:solidFill>
                  <a:schemeClr val="accent3">
                    <a:lumMod val="50000"/>
                  </a:schemeClr>
                </a:solidFill>
              </a:rPr>
              <a:t>)</a:t>
            </a:r>
            <a:r>
              <a:rPr kumimoji="0" lang="en-US" altLang="ko-KR" sz="1400" spc="-150" dirty="0">
                <a:solidFill>
                  <a:schemeClr val="accent3">
                    <a:lumMod val="50000"/>
                  </a:schemeClr>
                </a:solidFill>
              </a:rPr>
              <a:t>_XIAO BAI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400" spc="-150" dirty="0">
                <a:solidFill>
                  <a:schemeClr val="accent3">
                    <a:lumMod val="50000"/>
                  </a:schemeClr>
                </a:solidFill>
              </a:rPr>
              <a:t>               921164090_</a:t>
            </a:r>
            <a:r>
              <a:rPr lang="ko-KR" altLang="en-US" sz="1400" spc="-150" dirty="0">
                <a:solidFill>
                  <a:schemeClr val="accent3">
                    <a:lumMod val="50000"/>
                  </a:schemeClr>
                </a:solidFill>
              </a:rPr>
              <a:t>디자인공예학과</a:t>
            </a:r>
            <a:r>
              <a:rPr lang="en-US" altLang="ko-KR" sz="1400" spc="-150" dirty="0">
                <a:solidFill>
                  <a:schemeClr val="accent3">
                    <a:lumMod val="50000"/>
                  </a:schemeClr>
                </a:solidFill>
              </a:rPr>
              <a:t>(</a:t>
            </a:r>
            <a:r>
              <a:rPr lang="ko-KR" altLang="en-US" sz="1400" spc="-150" dirty="0">
                <a:solidFill>
                  <a:schemeClr val="accent3">
                    <a:lumMod val="50000"/>
                  </a:schemeClr>
                </a:solidFill>
              </a:rPr>
              <a:t>시각디자인</a:t>
            </a:r>
            <a:r>
              <a:rPr lang="en-US" altLang="ko-KR" sz="1400" spc="-150" dirty="0">
                <a:solidFill>
                  <a:schemeClr val="accent3">
                    <a:lumMod val="50000"/>
                  </a:schemeClr>
                </a:solidFill>
              </a:rPr>
              <a:t>)_XIAO LI</a:t>
            </a:r>
            <a:endParaRPr kumimoji="0" lang="ko-KR" altLang="en-US" sz="1400" spc="-15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FE4650A-BDB8-4053-B7A5-A2A869E582E4}"/>
              </a:ext>
            </a:extLst>
          </p:cNvPr>
          <p:cNvSpPr txBox="1"/>
          <p:nvPr/>
        </p:nvSpPr>
        <p:spPr bwMode="auto">
          <a:xfrm>
            <a:off x="155181" y="652532"/>
            <a:ext cx="710129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spc="-150" dirty="0">
                <a:solidFill>
                  <a:schemeClr val="accent3">
                    <a:lumMod val="50000"/>
                  </a:schemeClr>
                </a:solidFill>
              </a:rPr>
              <a:t>申请者须知内容 </a:t>
            </a:r>
            <a:endParaRPr kumimoji="0" lang="ko-KR" altLang="en-US" sz="1600" spc="-15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FE4650A-BDB8-4053-B7A5-A2A869E582E4}"/>
              </a:ext>
            </a:extLst>
          </p:cNvPr>
          <p:cNvSpPr txBox="1"/>
          <p:nvPr/>
        </p:nvSpPr>
        <p:spPr bwMode="auto">
          <a:xfrm>
            <a:off x="1797893" y="1839394"/>
            <a:ext cx="134796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b="1" spc="-150" dirty="0">
                <a:solidFill>
                  <a:schemeClr val="accent3">
                    <a:lumMod val="50000"/>
                  </a:schemeClr>
                </a:solidFill>
              </a:rPr>
              <a:t>文件名</a:t>
            </a:r>
            <a:endParaRPr kumimoji="0" lang="ko-KR" altLang="en-US" sz="2400" b="1" spc="-15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FE4650A-BDB8-4053-B7A5-A2A869E582E4}"/>
              </a:ext>
            </a:extLst>
          </p:cNvPr>
          <p:cNvSpPr txBox="1"/>
          <p:nvPr/>
        </p:nvSpPr>
        <p:spPr bwMode="auto">
          <a:xfrm>
            <a:off x="1797893" y="4494362"/>
            <a:ext cx="134796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b="1" spc="-150" dirty="0">
                <a:solidFill>
                  <a:schemeClr val="accent3">
                    <a:lumMod val="50000"/>
                  </a:schemeClr>
                </a:solidFill>
              </a:rPr>
              <a:t>注意事项</a:t>
            </a:r>
            <a:endParaRPr kumimoji="0" lang="ko-KR" altLang="en-US" sz="2400" b="1" spc="-15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FE4650A-BDB8-4053-B7A5-A2A869E582E4}"/>
              </a:ext>
            </a:extLst>
          </p:cNvPr>
          <p:cNvSpPr txBox="1"/>
          <p:nvPr/>
        </p:nvSpPr>
        <p:spPr bwMode="auto">
          <a:xfrm>
            <a:off x="3590224" y="3086125"/>
            <a:ext cx="4995512" cy="33547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b="1" u="sng" spc="-150" dirty="0">
                <a:solidFill>
                  <a:srgbClr val="FF0000"/>
                </a:solidFill>
              </a:rPr>
              <a:t>提交时，请删除该页面</a:t>
            </a:r>
            <a:r>
              <a:rPr lang="zh-CN" altLang="en-US" u="sng" spc="-150" dirty="0">
                <a:solidFill>
                  <a:schemeClr val="accent3">
                    <a:lumMod val="50000"/>
                  </a:schemeClr>
                </a:solidFill>
              </a:rPr>
              <a:t>，从下一页开始提交</a:t>
            </a:r>
            <a:endParaRPr lang="en-US" altLang="zh-CN" u="sng" spc="-150" dirty="0">
              <a:solidFill>
                <a:schemeClr val="accent3">
                  <a:lumMod val="50000"/>
                </a:scheme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zh-CN" spc="-150" dirty="0">
              <a:solidFill>
                <a:schemeClr val="accent3">
                  <a:lumMod val="50000"/>
                </a:scheme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pc="-150" dirty="0">
                <a:solidFill>
                  <a:schemeClr val="accent3">
                    <a:lumMod val="50000"/>
                  </a:schemeClr>
                </a:solidFill>
              </a:rPr>
              <a:t>必须</a:t>
            </a:r>
            <a:r>
              <a:rPr lang="zh-CN" altLang="en-US" b="1" spc="-150" dirty="0">
                <a:solidFill>
                  <a:srgbClr val="FF0000"/>
                </a:solidFill>
              </a:rPr>
              <a:t>使用并遵守</a:t>
            </a:r>
            <a:r>
              <a:rPr lang="zh-CN" altLang="en-US" spc="-150" dirty="0">
                <a:solidFill>
                  <a:schemeClr val="accent3">
                    <a:lumMod val="50000"/>
                  </a:schemeClr>
                </a:solidFill>
              </a:rPr>
              <a:t>本校作品集提交规格及方法</a:t>
            </a:r>
            <a:endParaRPr lang="en-US" altLang="zh-CN" spc="-150" dirty="0">
              <a:solidFill>
                <a:schemeClr val="accent3">
                  <a:lumMod val="50000"/>
                </a:scheme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zh-CN" spc="-150" dirty="0">
              <a:solidFill>
                <a:schemeClr val="accent3">
                  <a:lumMod val="50000"/>
                </a:scheme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pc="-150" dirty="0">
                <a:solidFill>
                  <a:schemeClr val="accent3">
                    <a:lumMod val="50000"/>
                  </a:schemeClr>
                </a:solidFill>
              </a:rPr>
              <a:t>除了个人信息页面</a:t>
            </a:r>
            <a:r>
              <a:rPr lang="en-US" altLang="zh-CN" spc="-150" dirty="0">
                <a:solidFill>
                  <a:schemeClr val="accent3">
                    <a:lumMod val="50000"/>
                  </a:schemeClr>
                </a:solidFill>
              </a:rPr>
              <a:t>(</a:t>
            </a:r>
            <a:r>
              <a:rPr lang="zh-CN" altLang="en-US" spc="-150" dirty="0">
                <a:solidFill>
                  <a:schemeClr val="accent3">
                    <a:lumMod val="50000"/>
                  </a:schemeClr>
                </a:solidFill>
              </a:rPr>
              <a:t>第一页面</a:t>
            </a:r>
            <a:r>
              <a:rPr lang="en-US" altLang="zh-CN" spc="-150" dirty="0">
                <a:solidFill>
                  <a:schemeClr val="accent3">
                    <a:lumMod val="50000"/>
                  </a:schemeClr>
                </a:solidFill>
              </a:rPr>
              <a:t>)</a:t>
            </a:r>
            <a:r>
              <a:rPr lang="zh-CN" altLang="en-US" spc="-150" dirty="0">
                <a:solidFill>
                  <a:schemeClr val="accent3">
                    <a:lumMod val="50000"/>
                  </a:schemeClr>
                </a:solidFill>
              </a:rPr>
              <a:t>外，</a:t>
            </a:r>
            <a:r>
              <a:rPr lang="zh-CN" altLang="en-US" b="1" spc="-150" dirty="0">
                <a:solidFill>
                  <a:srgbClr val="FF0000"/>
                </a:solidFill>
              </a:rPr>
              <a:t>最多能提交</a:t>
            </a:r>
            <a:r>
              <a:rPr lang="en-US" altLang="zh-CN" b="1" spc="-150" dirty="0">
                <a:solidFill>
                  <a:srgbClr val="FF0000"/>
                </a:solidFill>
              </a:rPr>
              <a:t>10</a:t>
            </a:r>
            <a:r>
              <a:rPr lang="zh-CN" altLang="en-US" b="1" spc="-150" dirty="0">
                <a:solidFill>
                  <a:srgbClr val="FF0000"/>
                </a:solidFill>
              </a:rPr>
              <a:t>张</a:t>
            </a:r>
            <a:endParaRPr lang="en-US" altLang="zh-CN" b="1" spc="-150" dirty="0">
              <a:solidFill>
                <a:srgbClr val="FF0000"/>
              </a:solidFill>
            </a:endParaRPr>
          </a:p>
          <a:p>
            <a:pPr>
              <a:defRPr/>
            </a:pPr>
            <a:r>
              <a:rPr lang="en-US" altLang="ko-KR" sz="1400" spc="-150" dirty="0">
                <a:solidFill>
                  <a:schemeClr val="accent3">
                    <a:lumMod val="50000"/>
                  </a:schemeClr>
                </a:solidFill>
              </a:rPr>
              <a:t>(</a:t>
            </a:r>
            <a:r>
              <a:rPr lang="ko-KR" altLang="en-US" sz="1400" spc="-150" dirty="0">
                <a:solidFill>
                  <a:schemeClr val="accent3">
                    <a:lumMod val="50000"/>
                  </a:schemeClr>
                </a:solidFill>
              </a:rPr>
              <a:t>★</a:t>
            </a:r>
            <a:r>
              <a:rPr lang="zh-CN" altLang="en-US" sz="1400" spc="-150" dirty="0">
                <a:solidFill>
                  <a:schemeClr val="accent3">
                    <a:lumMod val="50000"/>
                  </a:schemeClr>
                </a:solidFill>
              </a:rPr>
              <a:t>自动删除超过指定页面数的页面</a:t>
            </a:r>
            <a:r>
              <a:rPr lang="en-US" altLang="ko-KR" sz="1400" spc="-150" dirty="0">
                <a:solidFill>
                  <a:schemeClr val="accent3">
                    <a:lumMod val="50000"/>
                  </a:schemeClr>
                </a:solidFill>
              </a:rPr>
              <a:t>)</a:t>
            </a:r>
            <a:endParaRPr lang="en-US" altLang="zh-CN" sz="1400" spc="-150" dirty="0">
              <a:solidFill>
                <a:schemeClr val="accent3">
                  <a:lumMod val="50000"/>
                </a:scheme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zh-CN" spc="-150" dirty="0">
              <a:solidFill>
                <a:schemeClr val="accent3">
                  <a:lumMod val="50000"/>
                </a:scheme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pc="-150" dirty="0">
                <a:solidFill>
                  <a:schemeClr val="accent3">
                    <a:lumMod val="50000"/>
                  </a:schemeClr>
                </a:solidFill>
              </a:rPr>
              <a:t>文件大小</a:t>
            </a:r>
            <a:r>
              <a:rPr lang="zh-CN" altLang="en-US" b="1" spc="-150" dirty="0">
                <a:solidFill>
                  <a:srgbClr val="FF0000"/>
                </a:solidFill>
              </a:rPr>
              <a:t>不能超过</a:t>
            </a:r>
            <a:r>
              <a:rPr lang="en-US" altLang="zh-CN" b="1" spc="-150" dirty="0">
                <a:solidFill>
                  <a:srgbClr val="FF0000"/>
                </a:solidFill>
              </a:rPr>
              <a:t>50MB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zh-CN" spc="-150" dirty="0">
              <a:solidFill>
                <a:schemeClr val="accent3">
                  <a:lumMod val="50000"/>
                </a:scheme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pc="-150" dirty="0">
                <a:solidFill>
                  <a:schemeClr val="accent3">
                    <a:lumMod val="50000"/>
                  </a:schemeClr>
                </a:solidFill>
              </a:rPr>
              <a:t>必须以</a:t>
            </a:r>
            <a:r>
              <a:rPr lang="en-US" altLang="zh-CN" b="1" spc="-150" dirty="0">
                <a:solidFill>
                  <a:srgbClr val="FF0000"/>
                </a:solidFill>
              </a:rPr>
              <a:t>PDF</a:t>
            </a:r>
            <a:r>
              <a:rPr lang="zh-CN" altLang="en-US" b="1" spc="-150" dirty="0">
                <a:solidFill>
                  <a:srgbClr val="FF0000"/>
                </a:solidFill>
              </a:rPr>
              <a:t>文件格式</a:t>
            </a:r>
            <a:r>
              <a:rPr lang="zh-CN" altLang="en-US" spc="-150" dirty="0">
                <a:solidFill>
                  <a:schemeClr val="accent3">
                    <a:lumMod val="50000"/>
                  </a:schemeClr>
                </a:solidFill>
              </a:rPr>
              <a:t>上传</a:t>
            </a:r>
            <a:endParaRPr lang="en-US" altLang="zh-CN" spc="-150" dirty="0">
              <a:solidFill>
                <a:schemeClr val="accent3">
                  <a:lumMod val="50000"/>
                </a:scheme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zh-CN" spc="-150" dirty="0">
              <a:solidFill>
                <a:schemeClr val="accent3">
                  <a:lumMod val="50000"/>
                </a:scheme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pc="-150" dirty="0">
                <a:solidFill>
                  <a:schemeClr val="accent3">
                    <a:lumMod val="50000"/>
                  </a:schemeClr>
                </a:solidFill>
              </a:rPr>
              <a:t>※ </a:t>
            </a:r>
            <a:r>
              <a:rPr lang="zh-CN" altLang="en-US" b="1" spc="-150" dirty="0">
                <a:solidFill>
                  <a:srgbClr val="FF0000"/>
                </a:solidFill>
              </a:rPr>
              <a:t>影像</a:t>
            </a:r>
            <a:r>
              <a:rPr lang="zh-CN" altLang="en-US" spc="-150" dirty="0">
                <a:solidFill>
                  <a:schemeClr val="accent3">
                    <a:lumMod val="50000"/>
                  </a:schemeClr>
                </a:solidFill>
              </a:rPr>
              <a:t>：请</a:t>
            </a:r>
            <a:r>
              <a:rPr lang="zh-CN" altLang="en-US" b="1" spc="-150" dirty="0">
                <a:solidFill>
                  <a:srgbClr val="FF0000"/>
                </a:solidFill>
              </a:rPr>
              <a:t>截图</a:t>
            </a:r>
            <a:r>
              <a:rPr lang="zh-CN" altLang="en-US" spc="-150" dirty="0">
                <a:solidFill>
                  <a:schemeClr val="accent3">
                    <a:lumMod val="50000"/>
                  </a:schemeClr>
                </a:solidFill>
              </a:rPr>
              <a:t>主要的画面，必须</a:t>
            </a:r>
            <a:r>
              <a:rPr lang="zh-CN" altLang="en-US" b="1" spc="-150" dirty="0">
                <a:solidFill>
                  <a:srgbClr val="FF0000"/>
                </a:solidFill>
              </a:rPr>
              <a:t>以图片形式</a:t>
            </a:r>
            <a:r>
              <a:rPr lang="zh-CN" altLang="en-US" spc="-150" dirty="0">
                <a:solidFill>
                  <a:schemeClr val="accent3">
                    <a:lumMod val="50000"/>
                  </a:schemeClr>
                </a:solidFill>
              </a:rPr>
              <a:t>提交</a:t>
            </a:r>
            <a:endParaRPr lang="en-US" altLang="zh-CN" spc="-15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3" name="직사각형 12"/>
          <p:cNvSpPr/>
          <p:nvPr/>
        </p:nvSpPr>
        <p:spPr>
          <a:xfrm>
            <a:off x="3291840" y="1511166"/>
            <a:ext cx="57752" cy="1155032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직사각형 13"/>
          <p:cNvSpPr/>
          <p:nvPr/>
        </p:nvSpPr>
        <p:spPr>
          <a:xfrm>
            <a:off x="3291840" y="3086125"/>
            <a:ext cx="57752" cy="3354765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204971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>
            <a:extLst>
              <a:ext uri="{FF2B5EF4-FFF2-40B4-BE49-F238E27FC236}">
                <a16:creationId xmlns:a16="http://schemas.microsoft.com/office/drawing/2014/main" id="{66A82C60-58E6-4FC7-9188-FB81D1AA775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0312" y="104680"/>
            <a:ext cx="1643176" cy="466662"/>
          </a:xfrm>
          <a:prstGeom prst="rect">
            <a:avLst/>
          </a:prstGeom>
        </p:spPr>
      </p:pic>
      <p:sp>
        <p:nvSpPr>
          <p:cNvPr id="3" name="부제목 2"/>
          <p:cNvSpPr txBox="1">
            <a:spLocks/>
          </p:cNvSpPr>
          <p:nvPr/>
        </p:nvSpPr>
        <p:spPr>
          <a:xfrm>
            <a:off x="460276" y="2175248"/>
            <a:ext cx="8188968" cy="57606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marL="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ko-KR" altLang="en-US" sz="2400" b="1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대학원명 </a:t>
            </a:r>
            <a:r>
              <a:rPr lang="en-US" altLang="ko-KR" sz="2400" b="1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</a:t>
            </a:r>
            <a:endParaRPr lang="ko-KR" altLang="en-US" sz="2400" b="1" dirty="0">
              <a:solidFill>
                <a:schemeClr val="bg1">
                  <a:lumMod val="50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4" name="부제목 2"/>
          <p:cNvSpPr txBox="1">
            <a:spLocks/>
          </p:cNvSpPr>
          <p:nvPr/>
        </p:nvSpPr>
        <p:spPr>
          <a:xfrm>
            <a:off x="460276" y="3311299"/>
            <a:ext cx="8188968" cy="57606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marL="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ko-KR" altLang="en-US" sz="2400" b="1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2400" b="1" dirty="0" err="1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학과명</a:t>
            </a:r>
            <a:r>
              <a:rPr lang="ko-KR" altLang="en-US" sz="2400" b="1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2400" b="1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endParaRPr lang="ko-KR" altLang="en-US" sz="1400" b="1" dirty="0">
              <a:solidFill>
                <a:schemeClr val="bg1">
                  <a:lumMod val="50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5" name="부제목 2"/>
          <p:cNvSpPr txBox="1">
            <a:spLocks/>
          </p:cNvSpPr>
          <p:nvPr/>
        </p:nvSpPr>
        <p:spPr>
          <a:xfrm>
            <a:off x="460276" y="5517232"/>
            <a:ext cx="8188968" cy="57606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marL="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ko-KR" altLang="en-US" sz="2400" b="1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2400" b="1" dirty="0" err="1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지원자명</a:t>
            </a:r>
            <a:r>
              <a:rPr lang="ko-KR" altLang="en-US" sz="2400" b="1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2400" b="1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</a:t>
            </a:r>
            <a:endParaRPr lang="ko-KR" altLang="en-US" sz="1400" b="1" dirty="0">
              <a:solidFill>
                <a:schemeClr val="bg1">
                  <a:lumMod val="50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6E67BA0-511A-4DB2-A3B2-6B2DDC070102}"/>
              </a:ext>
            </a:extLst>
          </p:cNvPr>
          <p:cNvSpPr txBox="1"/>
          <p:nvPr/>
        </p:nvSpPr>
        <p:spPr bwMode="auto">
          <a:xfrm>
            <a:off x="683568" y="1169458"/>
            <a:ext cx="7256462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2000" b="1" spc="-150" dirty="0"/>
              <a:t>  2025 </a:t>
            </a:r>
            <a:r>
              <a:rPr lang="ko-KR" altLang="en-US" sz="2000" b="1" spc="-150" dirty="0"/>
              <a:t>전기 대학원 입시 </a:t>
            </a:r>
            <a:r>
              <a:rPr kumimoji="0" lang="en-US" altLang="ko-KR" sz="2000" b="1" spc="-150" dirty="0">
                <a:latin typeface="+mn-lt"/>
                <a:ea typeface="+mn-ea"/>
              </a:rPr>
              <a:t>[</a:t>
            </a:r>
            <a:r>
              <a:rPr kumimoji="0" lang="ko-KR" altLang="en-US" sz="2000" b="1" spc="-150" dirty="0">
                <a:latin typeface="+mn-lt"/>
                <a:ea typeface="+mn-ea"/>
              </a:rPr>
              <a:t>포트폴리오</a:t>
            </a:r>
            <a:r>
              <a:rPr kumimoji="0" lang="en-US" altLang="ko-KR" sz="2000" b="1" spc="-150" dirty="0">
                <a:latin typeface="+mn-lt"/>
                <a:ea typeface="+mn-ea"/>
              </a:rPr>
              <a:t>]</a:t>
            </a:r>
            <a:endParaRPr kumimoji="0" lang="ko-KR" altLang="en-US" sz="2000" b="1" spc="-150" dirty="0">
              <a:latin typeface="+mn-lt"/>
              <a:ea typeface="+mn-ea"/>
            </a:endParaRPr>
          </a:p>
        </p:txBody>
      </p:sp>
      <p:sp>
        <p:nvSpPr>
          <p:cNvPr id="7" name="부제목 2">
            <a:extLst>
              <a:ext uri="{FF2B5EF4-FFF2-40B4-BE49-F238E27FC236}">
                <a16:creationId xmlns:a16="http://schemas.microsoft.com/office/drawing/2014/main" id="{78CA9A80-4F86-4675-939D-3AA81094E7F7}"/>
              </a:ext>
            </a:extLst>
          </p:cNvPr>
          <p:cNvSpPr txBox="1">
            <a:spLocks/>
          </p:cNvSpPr>
          <p:nvPr/>
        </p:nvSpPr>
        <p:spPr>
          <a:xfrm>
            <a:off x="452217" y="4403696"/>
            <a:ext cx="8188968" cy="57606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marL="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ko-KR" altLang="en-US" sz="2400" b="1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수험번호 </a:t>
            </a:r>
            <a:r>
              <a:rPr lang="en-US" altLang="ko-KR" sz="2400" b="1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endParaRPr lang="ko-KR" altLang="en-US" sz="1400" b="1" dirty="0">
              <a:solidFill>
                <a:schemeClr val="bg1">
                  <a:lumMod val="50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609432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>
            <a:extLst>
              <a:ext uri="{FF2B5EF4-FFF2-40B4-BE49-F238E27FC236}">
                <a16:creationId xmlns:a16="http://schemas.microsoft.com/office/drawing/2014/main" id="{F7DAE968-8712-45BF-B533-B6D2347B4BB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0312" y="104680"/>
            <a:ext cx="1643176" cy="466662"/>
          </a:xfrm>
          <a:prstGeom prst="rect">
            <a:avLst/>
          </a:prstGeom>
        </p:spPr>
      </p:pic>
      <p:sp>
        <p:nvSpPr>
          <p:cNvPr id="3" name="직사각형 2">
            <a:extLst>
              <a:ext uri="{FF2B5EF4-FFF2-40B4-BE49-F238E27FC236}">
                <a16:creationId xmlns:a16="http://schemas.microsoft.com/office/drawing/2014/main" id="{12D76886-971C-4015-8C29-B4AE1580AA4D}"/>
              </a:ext>
            </a:extLst>
          </p:cNvPr>
          <p:cNvSpPr/>
          <p:nvPr/>
        </p:nvSpPr>
        <p:spPr>
          <a:xfrm>
            <a:off x="120512" y="205189"/>
            <a:ext cx="212910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sz="1400" b="1" spc="-150" dirty="0"/>
              <a:t>대학원 입시 </a:t>
            </a:r>
            <a:r>
              <a:rPr lang="en-US" altLang="ko-KR" sz="1400" b="1" spc="-150" dirty="0"/>
              <a:t>[</a:t>
            </a:r>
            <a:r>
              <a:rPr lang="ko-KR" altLang="en-US" sz="1400" b="1" spc="-150" dirty="0"/>
              <a:t>포트폴리오</a:t>
            </a:r>
            <a:r>
              <a:rPr lang="en-US" altLang="ko-KR" sz="1400" b="1" spc="-150" dirty="0"/>
              <a:t>]   </a:t>
            </a:r>
            <a:r>
              <a:rPr lang="en-US" altLang="ko-KR" sz="1400" b="1" spc="-150" dirty="0">
                <a:solidFill>
                  <a:srgbClr val="FF0000"/>
                </a:solidFill>
              </a:rPr>
              <a:t>①</a:t>
            </a:r>
            <a:endParaRPr lang="ko-KR" altLang="en-US" sz="1400" dirty="0">
              <a:solidFill>
                <a:srgbClr val="FF0000"/>
              </a:solidFill>
            </a:endParaRPr>
          </a:p>
        </p:txBody>
      </p:sp>
      <p:cxnSp>
        <p:nvCxnSpPr>
          <p:cNvPr id="4" name="직선 연결선 3">
            <a:extLst>
              <a:ext uri="{FF2B5EF4-FFF2-40B4-BE49-F238E27FC236}">
                <a16:creationId xmlns:a16="http://schemas.microsoft.com/office/drawing/2014/main" id="{B29152A0-693A-4F70-A46C-A05034C9F7A6}"/>
              </a:ext>
            </a:extLst>
          </p:cNvPr>
          <p:cNvCxnSpPr/>
          <p:nvPr/>
        </p:nvCxnSpPr>
        <p:spPr>
          <a:xfrm>
            <a:off x="179512" y="620688"/>
            <a:ext cx="878497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직사각형 4">
            <a:extLst>
              <a:ext uri="{FF2B5EF4-FFF2-40B4-BE49-F238E27FC236}">
                <a16:creationId xmlns:a16="http://schemas.microsoft.com/office/drawing/2014/main" id="{12D76886-971C-4015-8C29-B4AE1580AA4D}"/>
              </a:ext>
            </a:extLst>
          </p:cNvPr>
          <p:cNvSpPr/>
          <p:nvPr/>
        </p:nvSpPr>
        <p:spPr>
          <a:xfrm>
            <a:off x="179512" y="954355"/>
            <a:ext cx="400659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400" b="1" dirty="0" err="1"/>
              <a:t>작품명</a:t>
            </a:r>
            <a:r>
              <a:rPr lang="en-US" altLang="ko-KR" sz="1400" b="1" dirty="0"/>
              <a:t>(Title):</a:t>
            </a:r>
          </a:p>
          <a:p>
            <a:r>
              <a:rPr lang="ko-KR" altLang="en-US" sz="1400" b="1" dirty="0" err="1"/>
              <a:t>제작연도</a:t>
            </a:r>
            <a:r>
              <a:rPr lang="en-US" altLang="ko-KR" sz="1400" b="1" dirty="0"/>
              <a:t>(Production year):</a:t>
            </a:r>
            <a:endParaRPr lang="ko-KR" alt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18302765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>
            <a:extLst>
              <a:ext uri="{FF2B5EF4-FFF2-40B4-BE49-F238E27FC236}">
                <a16:creationId xmlns:a16="http://schemas.microsoft.com/office/drawing/2014/main" id="{F7DAE968-8712-45BF-B533-B6D2347B4BB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0312" y="104680"/>
            <a:ext cx="1643176" cy="466662"/>
          </a:xfrm>
          <a:prstGeom prst="rect">
            <a:avLst/>
          </a:prstGeom>
        </p:spPr>
      </p:pic>
      <p:cxnSp>
        <p:nvCxnSpPr>
          <p:cNvPr id="5" name="직선 연결선 4">
            <a:extLst>
              <a:ext uri="{FF2B5EF4-FFF2-40B4-BE49-F238E27FC236}">
                <a16:creationId xmlns:a16="http://schemas.microsoft.com/office/drawing/2014/main" id="{B29152A0-693A-4F70-A46C-A05034C9F7A6}"/>
              </a:ext>
            </a:extLst>
          </p:cNvPr>
          <p:cNvCxnSpPr/>
          <p:nvPr/>
        </p:nvCxnSpPr>
        <p:spPr>
          <a:xfrm>
            <a:off x="179512" y="620688"/>
            <a:ext cx="878497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직사각형 6">
            <a:extLst>
              <a:ext uri="{FF2B5EF4-FFF2-40B4-BE49-F238E27FC236}">
                <a16:creationId xmlns:a16="http://schemas.microsoft.com/office/drawing/2014/main" id="{12D76886-971C-4015-8C29-B4AE1580AA4D}"/>
              </a:ext>
            </a:extLst>
          </p:cNvPr>
          <p:cNvSpPr/>
          <p:nvPr/>
        </p:nvSpPr>
        <p:spPr>
          <a:xfrm>
            <a:off x="179511" y="954355"/>
            <a:ext cx="450154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400" b="1" dirty="0" err="1"/>
              <a:t>작품명</a:t>
            </a:r>
            <a:r>
              <a:rPr lang="en-US" altLang="ko-KR" sz="1400" b="1" dirty="0"/>
              <a:t>(Title):</a:t>
            </a:r>
          </a:p>
          <a:p>
            <a:r>
              <a:rPr lang="ko-KR" altLang="en-US" sz="1400" b="1" dirty="0" err="1"/>
              <a:t>제작연도</a:t>
            </a:r>
            <a:r>
              <a:rPr lang="en-US" altLang="ko-KR" sz="1400" b="1" dirty="0"/>
              <a:t>(Production year):</a:t>
            </a:r>
            <a:endParaRPr lang="ko-KR" altLang="en-US" sz="1400" b="1" dirty="0"/>
          </a:p>
        </p:txBody>
      </p:sp>
      <p:sp>
        <p:nvSpPr>
          <p:cNvPr id="8" name="직사각형 7">
            <a:extLst>
              <a:ext uri="{FF2B5EF4-FFF2-40B4-BE49-F238E27FC236}">
                <a16:creationId xmlns:a16="http://schemas.microsoft.com/office/drawing/2014/main" id="{74BBA368-E0B7-4DB3-AA3F-817525C669D5}"/>
              </a:ext>
            </a:extLst>
          </p:cNvPr>
          <p:cNvSpPr/>
          <p:nvPr/>
        </p:nvSpPr>
        <p:spPr>
          <a:xfrm>
            <a:off x="120512" y="205189"/>
            <a:ext cx="212910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sz="1400" b="1" spc="-150" dirty="0"/>
              <a:t>대학원 입시 </a:t>
            </a:r>
            <a:r>
              <a:rPr lang="en-US" altLang="ko-KR" sz="1400" b="1" spc="-150" dirty="0"/>
              <a:t>[</a:t>
            </a:r>
            <a:r>
              <a:rPr lang="ko-KR" altLang="en-US" sz="1400" b="1" spc="-150" dirty="0"/>
              <a:t>포트폴리오</a:t>
            </a:r>
            <a:r>
              <a:rPr lang="en-US" altLang="ko-KR" sz="1400" b="1" spc="-150" dirty="0"/>
              <a:t>]  </a:t>
            </a:r>
            <a:r>
              <a:rPr lang="en-US" altLang="ko-KR" sz="1400" b="1" spc="-150" dirty="0">
                <a:solidFill>
                  <a:srgbClr val="FF0000"/>
                </a:solidFill>
              </a:rPr>
              <a:t>②</a:t>
            </a:r>
            <a:endParaRPr lang="ko-KR" altLang="en-US" sz="1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97639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>
            <a:extLst>
              <a:ext uri="{FF2B5EF4-FFF2-40B4-BE49-F238E27FC236}">
                <a16:creationId xmlns:a16="http://schemas.microsoft.com/office/drawing/2014/main" id="{F7DAE968-8712-45BF-B533-B6D2347B4BB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0312" y="104680"/>
            <a:ext cx="1643176" cy="466662"/>
          </a:xfrm>
          <a:prstGeom prst="rect">
            <a:avLst/>
          </a:prstGeom>
        </p:spPr>
      </p:pic>
      <p:cxnSp>
        <p:nvCxnSpPr>
          <p:cNvPr id="5" name="직선 연결선 4">
            <a:extLst>
              <a:ext uri="{FF2B5EF4-FFF2-40B4-BE49-F238E27FC236}">
                <a16:creationId xmlns:a16="http://schemas.microsoft.com/office/drawing/2014/main" id="{B29152A0-693A-4F70-A46C-A05034C9F7A6}"/>
              </a:ext>
            </a:extLst>
          </p:cNvPr>
          <p:cNvCxnSpPr/>
          <p:nvPr/>
        </p:nvCxnSpPr>
        <p:spPr>
          <a:xfrm>
            <a:off x="179512" y="620688"/>
            <a:ext cx="878497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직사각형 6">
            <a:extLst>
              <a:ext uri="{FF2B5EF4-FFF2-40B4-BE49-F238E27FC236}">
                <a16:creationId xmlns:a16="http://schemas.microsoft.com/office/drawing/2014/main" id="{12D76886-971C-4015-8C29-B4AE1580AA4D}"/>
              </a:ext>
            </a:extLst>
          </p:cNvPr>
          <p:cNvSpPr/>
          <p:nvPr/>
        </p:nvSpPr>
        <p:spPr>
          <a:xfrm>
            <a:off x="179512" y="954355"/>
            <a:ext cx="400659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400" b="1" dirty="0" err="1"/>
              <a:t>작품명</a:t>
            </a:r>
            <a:r>
              <a:rPr lang="en-US" altLang="ko-KR" sz="1400" b="1" dirty="0"/>
              <a:t>(Title):</a:t>
            </a:r>
          </a:p>
          <a:p>
            <a:r>
              <a:rPr lang="ko-KR" altLang="en-US" sz="1400" b="1" dirty="0" err="1"/>
              <a:t>제작연도</a:t>
            </a:r>
            <a:r>
              <a:rPr lang="en-US" altLang="ko-KR" sz="1400" b="1" dirty="0"/>
              <a:t>(Production year):</a:t>
            </a:r>
            <a:endParaRPr lang="ko-KR" altLang="en-US" sz="1400" b="1" dirty="0"/>
          </a:p>
        </p:txBody>
      </p:sp>
      <p:sp>
        <p:nvSpPr>
          <p:cNvPr id="6" name="직사각형 5">
            <a:extLst>
              <a:ext uri="{FF2B5EF4-FFF2-40B4-BE49-F238E27FC236}">
                <a16:creationId xmlns:a16="http://schemas.microsoft.com/office/drawing/2014/main" id="{7ECEFD55-CA4C-496A-9B9B-62CCE713008E}"/>
              </a:ext>
            </a:extLst>
          </p:cNvPr>
          <p:cNvSpPr/>
          <p:nvPr/>
        </p:nvSpPr>
        <p:spPr>
          <a:xfrm>
            <a:off x="120512" y="205189"/>
            <a:ext cx="212910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sz="1400" b="1" spc="-150" dirty="0"/>
              <a:t>대학원 입시 </a:t>
            </a:r>
            <a:r>
              <a:rPr lang="en-US" altLang="ko-KR" sz="1400" b="1" spc="-150" dirty="0"/>
              <a:t>[</a:t>
            </a:r>
            <a:r>
              <a:rPr lang="ko-KR" altLang="en-US" sz="1400" b="1" spc="-150" dirty="0"/>
              <a:t>포트폴리오</a:t>
            </a:r>
            <a:r>
              <a:rPr lang="en-US" altLang="ko-KR" sz="1400" b="1" spc="-150" dirty="0"/>
              <a:t>]  </a:t>
            </a:r>
            <a:r>
              <a:rPr lang="en-US" altLang="ko-KR" sz="1400" b="1" spc="-150" dirty="0">
                <a:solidFill>
                  <a:srgbClr val="FF0000"/>
                </a:solidFill>
              </a:rPr>
              <a:t>③</a:t>
            </a:r>
            <a:endParaRPr lang="ko-KR" altLang="en-US" sz="1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47335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>
            <a:extLst>
              <a:ext uri="{FF2B5EF4-FFF2-40B4-BE49-F238E27FC236}">
                <a16:creationId xmlns:a16="http://schemas.microsoft.com/office/drawing/2014/main" id="{F7DAE968-8712-45BF-B533-B6D2347B4BB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0312" y="104680"/>
            <a:ext cx="1643176" cy="466662"/>
          </a:xfrm>
          <a:prstGeom prst="rect">
            <a:avLst/>
          </a:prstGeom>
        </p:spPr>
      </p:pic>
      <p:cxnSp>
        <p:nvCxnSpPr>
          <p:cNvPr id="5" name="직선 연결선 4">
            <a:extLst>
              <a:ext uri="{FF2B5EF4-FFF2-40B4-BE49-F238E27FC236}">
                <a16:creationId xmlns:a16="http://schemas.microsoft.com/office/drawing/2014/main" id="{B29152A0-693A-4F70-A46C-A05034C9F7A6}"/>
              </a:ext>
            </a:extLst>
          </p:cNvPr>
          <p:cNvCxnSpPr/>
          <p:nvPr/>
        </p:nvCxnSpPr>
        <p:spPr>
          <a:xfrm>
            <a:off x="179512" y="620688"/>
            <a:ext cx="878497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직사각형 6">
            <a:extLst>
              <a:ext uri="{FF2B5EF4-FFF2-40B4-BE49-F238E27FC236}">
                <a16:creationId xmlns:a16="http://schemas.microsoft.com/office/drawing/2014/main" id="{12D76886-971C-4015-8C29-B4AE1580AA4D}"/>
              </a:ext>
            </a:extLst>
          </p:cNvPr>
          <p:cNvSpPr/>
          <p:nvPr/>
        </p:nvSpPr>
        <p:spPr>
          <a:xfrm>
            <a:off x="179512" y="954355"/>
            <a:ext cx="400659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400" b="1" dirty="0" err="1"/>
              <a:t>작품명</a:t>
            </a:r>
            <a:r>
              <a:rPr lang="en-US" altLang="ko-KR" sz="1400" b="1" dirty="0"/>
              <a:t>(Title):</a:t>
            </a:r>
          </a:p>
          <a:p>
            <a:r>
              <a:rPr lang="ko-KR" altLang="en-US" sz="1400" b="1" dirty="0" err="1"/>
              <a:t>제작연도</a:t>
            </a:r>
            <a:r>
              <a:rPr lang="en-US" altLang="ko-KR" sz="1400" b="1" dirty="0"/>
              <a:t>(Production year):</a:t>
            </a:r>
            <a:endParaRPr lang="ko-KR" altLang="en-US" sz="1400" b="1" dirty="0"/>
          </a:p>
        </p:txBody>
      </p:sp>
      <p:sp>
        <p:nvSpPr>
          <p:cNvPr id="6" name="직사각형 5">
            <a:extLst>
              <a:ext uri="{FF2B5EF4-FFF2-40B4-BE49-F238E27FC236}">
                <a16:creationId xmlns:a16="http://schemas.microsoft.com/office/drawing/2014/main" id="{64DAA1BC-86EF-447F-9281-EF715464BBAC}"/>
              </a:ext>
            </a:extLst>
          </p:cNvPr>
          <p:cNvSpPr/>
          <p:nvPr/>
        </p:nvSpPr>
        <p:spPr>
          <a:xfrm>
            <a:off x="120512" y="205189"/>
            <a:ext cx="212910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sz="1400" b="1" spc="-150" dirty="0"/>
              <a:t>대학원 입시 </a:t>
            </a:r>
            <a:r>
              <a:rPr lang="en-US" altLang="ko-KR" sz="1400" b="1" spc="-150" dirty="0"/>
              <a:t>[</a:t>
            </a:r>
            <a:r>
              <a:rPr lang="ko-KR" altLang="en-US" sz="1400" b="1" spc="-150" dirty="0"/>
              <a:t>포트폴리오</a:t>
            </a:r>
            <a:r>
              <a:rPr lang="en-US" altLang="ko-KR" sz="1400" b="1" spc="-150" dirty="0"/>
              <a:t>]  </a:t>
            </a:r>
            <a:r>
              <a:rPr lang="en-US" altLang="ko-KR" sz="1400" b="1" spc="-150" dirty="0">
                <a:solidFill>
                  <a:srgbClr val="FF0000"/>
                </a:solidFill>
              </a:rPr>
              <a:t>④</a:t>
            </a:r>
            <a:endParaRPr lang="ko-KR" altLang="en-US" sz="1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12791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>
            <a:extLst>
              <a:ext uri="{FF2B5EF4-FFF2-40B4-BE49-F238E27FC236}">
                <a16:creationId xmlns:a16="http://schemas.microsoft.com/office/drawing/2014/main" id="{F7DAE968-8712-45BF-B533-B6D2347B4BB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0312" y="104680"/>
            <a:ext cx="1643176" cy="466662"/>
          </a:xfrm>
          <a:prstGeom prst="rect">
            <a:avLst/>
          </a:prstGeom>
        </p:spPr>
      </p:pic>
      <p:cxnSp>
        <p:nvCxnSpPr>
          <p:cNvPr id="5" name="직선 연결선 4">
            <a:extLst>
              <a:ext uri="{FF2B5EF4-FFF2-40B4-BE49-F238E27FC236}">
                <a16:creationId xmlns:a16="http://schemas.microsoft.com/office/drawing/2014/main" id="{B29152A0-693A-4F70-A46C-A05034C9F7A6}"/>
              </a:ext>
            </a:extLst>
          </p:cNvPr>
          <p:cNvCxnSpPr/>
          <p:nvPr/>
        </p:nvCxnSpPr>
        <p:spPr>
          <a:xfrm>
            <a:off x="179512" y="620688"/>
            <a:ext cx="878497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직사각형 6">
            <a:extLst>
              <a:ext uri="{FF2B5EF4-FFF2-40B4-BE49-F238E27FC236}">
                <a16:creationId xmlns:a16="http://schemas.microsoft.com/office/drawing/2014/main" id="{12D76886-971C-4015-8C29-B4AE1580AA4D}"/>
              </a:ext>
            </a:extLst>
          </p:cNvPr>
          <p:cNvSpPr/>
          <p:nvPr/>
        </p:nvSpPr>
        <p:spPr>
          <a:xfrm>
            <a:off x="179512" y="954355"/>
            <a:ext cx="400659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400" b="1" dirty="0" err="1"/>
              <a:t>작품명</a:t>
            </a:r>
            <a:r>
              <a:rPr lang="en-US" altLang="ko-KR" sz="1400" b="1" dirty="0"/>
              <a:t>(Title):</a:t>
            </a:r>
          </a:p>
          <a:p>
            <a:r>
              <a:rPr lang="ko-KR" altLang="en-US" sz="1400" b="1" dirty="0" err="1"/>
              <a:t>제작연도</a:t>
            </a:r>
            <a:r>
              <a:rPr lang="en-US" altLang="ko-KR" sz="1400" b="1" dirty="0"/>
              <a:t>(Production year):</a:t>
            </a:r>
            <a:endParaRPr lang="ko-KR" altLang="en-US" sz="1400" b="1" dirty="0"/>
          </a:p>
        </p:txBody>
      </p:sp>
      <p:sp>
        <p:nvSpPr>
          <p:cNvPr id="6" name="직사각형 5">
            <a:extLst>
              <a:ext uri="{FF2B5EF4-FFF2-40B4-BE49-F238E27FC236}">
                <a16:creationId xmlns:a16="http://schemas.microsoft.com/office/drawing/2014/main" id="{1205EAB4-D2B6-4959-ACFA-A6C0B088B5B0}"/>
              </a:ext>
            </a:extLst>
          </p:cNvPr>
          <p:cNvSpPr/>
          <p:nvPr/>
        </p:nvSpPr>
        <p:spPr>
          <a:xfrm>
            <a:off x="120512" y="205189"/>
            <a:ext cx="212910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sz="1400" b="1" spc="-150" dirty="0"/>
              <a:t>대학원 입시 </a:t>
            </a:r>
            <a:r>
              <a:rPr lang="en-US" altLang="ko-KR" sz="1400" b="1" spc="-150" dirty="0"/>
              <a:t>[</a:t>
            </a:r>
            <a:r>
              <a:rPr lang="ko-KR" altLang="en-US" sz="1400" b="1" spc="-150" dirty="0"/>
              <a:t>포트폴리오</a:t>
            </a:r>
            <a:r>
              <a:rPr lang="en-US" altLang="ko-KR" sz="1400" b="1" spc="-150" dirty="0"/>
              <a:t>]  </a:t>
            </a:r>
            <a:r>
              <a:rPr lang="en-US" altLang="ko-KR" sz="1400" b="1" spc="-150" dirty="0">
                <a:solidFill>
                  <a:srgbClr val="FF0000"/>
                </a:solidFill>
              </a:rPr>
              <a:t>⑤ </a:t>
            </a:r>
            <a:endParaRPr lang="ko-KR" altLang="en-US" sz="1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03602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>
            <a:extLst>
              <a:ext uri="{FF2B5EF4-FFF2-40B4-BE49-F238E27FC236}">
                <a16:creationId xmlns:a16="http://schemas.microsoft.com/office/drawing/2014/main" id="{F7DAE968-8712-45BF-B533-B6D2347B4BB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0312" y="104680"/>
            <a:ext cx="1643176" cy="466662"/>
          </a:xfrm>
          <a:prstGeom prst="rect">
            <a:avLst/>
          </a:prstGeom>
        </p:spPr>
      </p:pic>
      <p:cxnSp>
        <p:nvCxnSpPr>
          <p:cNvPr id="5" name="직선 연결선 4">
            <a:extLst>
              <a:ext uri="{FF2B5EF4-FFF2-40B4-BE49-F238E27FC236}">
                <a16:creationId xmlns:a16="http://schemas.microsoft.com/office/drawing/2014/main" id="{B29152A0-693A-4F70-A46C-A05034C9F7A6}"/>
              </a:ext>
            </a:extLst>
          </p:cNvPr>
          <p:cNvCxnSpPr/>
          <p:nvPr/>
        </p:nvCxnSpPr>
        <p:spPr>
          <a:xfrm>
            <a:off x="179512" y="620688"/>
            <a:ext cx="878497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직사각형 6">
            <a:extLst>
              <a:ext uri="{FF2B5EF4-FFF2-40B4-BE49-F238E27FC236}">
                <a16:creationId xmlns:a16="http://schemas.microsoft.com/office/drawing/2014/main" id="{12D76886-971C-4015-8C29-B4AE1580AA4D}"/>
              </a:ext>
            </a:extLst>
          </p:cNvPr>
          <p:cNvSpPr/>
          <p:nvPr/>
        </p:nvSpPr>
        <p:spPr>
          <a:xfrm>
            <a:off x="179512" y="954355"/>
            <a:ext cx="400659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400" b="1" dirty="0" err="1"/>
              <a:t>작품명</a:t>
            </a:r>
            <a:r>
              <a:rPr lang="en-US" altLang="ko-KR" sz="1400" b="1" dirty="0"/>
              <a:t>(Title):</a:t>
            </a:r>
          </a:p>
          <a:p>
            <a:r>
              <a:rPr lang="ko-KR" altLang="en-US" sz="1400" b="1" dirty="0" err="1"/>
              <a:t>제작연도</a:t>
            </a:r>
            <a:r>
              <a:rPr lang="en-US" altLang="ko-KR" sz="1400" b="1" dirty="0"/>
              <a:t>(Production year):</a:t>
            </a:r>
            <a:endParaRPr lang="ko-KR" altLang="en-US" sz="1400" b="1" dirty="0"/>
          </a:p>
        </p:txBody>
      </p:sp>
      <p:sp>
        <p:nvSpPr>
          <p:cNvPr id="6" name="직사각형 5">
            <a:extLst>
              <a:ext uri="{FF2B5EF4-FFF2-40B4-BE49-F238E27FC236}">
                <a16:creationId xmlns:a16="http://schemas.microsoft.com/office/drawing/2014/main" id="{98744CA2-66F6-4669-A5CE-89EE2C415811}"/>
              </a:ext>
            </a:extLst>
          </p:cNvPr>
          <p:cNvSpPr/>
          <p:nvPr/>
        </p:nvSpPr>
        <p:spPr>
          <a:xfrm>
            <a:off x="120512" y="205189"/>
            <a:ext cx="212910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sz="1400" b="1" spc="-150" dirty="0"/>
              <a:t>대학원 입시 </a:t>
            </a:r>
            <a:r>
              <a:rPr lang="en-US" altLang="ko-KR" sz="1400" b="1" spc="-150" dirty="0"/>
              <a:t>[</a:t>
            </a:r>
            <a:r>
              <a:rPr lang="ko-KR" altLang="en-US" sz="1400" b="1" spc="-150" dirty="0"/>
              <a:t>포트폴리오</a:t>
            </a:r>
            <a:r>
              <a:rPr lang="en-US" altLang="ko-KR" sz="1400" b="1" spc="-150" dirty="0"/>
              <a:t>]  </a:t>
            </a:r>
            <a:r>
              <a:rPr lang="en-US" altLang="ko-KR" sz="1400" b="1" spc="-150" dirty="0">
                <a:solidFill>
                  <a:srgbClr val="FF0000"/>
                </a:solidFill>
              </a:rPr>
              <a:t>⑥ </a:t>
            </a:r>
            <a:endParaRPr lang="ko-KR" altLang="en-US" sz="1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43976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57</TotalTime>
  <Words>441</Words>
  <Application>Microsoft Office PowerPoint</Application>
  <PresentationFormat>화면 슬라이드 쇼(4:3)</PresentationFormat>
  <Paragraphs>77</Paragraphs>
  <Slides>13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13</vt:i4>
      </vt:variant>
    </vt:vector>
  </HeadingPairs>
  <TitlesOfParts>
    <vt:vector size="19" baseType="lpstr">
      <vt:lpstr>等线</vt:lpstr>
      <vt:lpstr>맑은 고딕</vt:lpstr>
      <vt:lpstr>Arial</vt:lpstr>
      <vt:lpstr>Calibri</vt:lpstr>
      <vt:lpstr>Calibri Light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김 소영</dc:creator>
  <cp:lastModifiedBy>Administrator</cp:lastModifiedBy>
  <cp:revision>34</cp:revision>
  <dcterms:created xsi:type="dcterms:W3CDTF">2020-05-25T02:02:52Z</dcterms:created>
  <dcterms:modified xsi:type="dcterms:W3CDTF">2024-09-24T01:42:58Z</dcterms:modified>
</cp:coreProperties>
</file>